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75"/>
  </p:notesMasterIdLst>
  <p:sldIdLst>
    <p:sldId id="256" r:id="rId4"/>
    <p:sldId id="257" r:id="rId5"/>
    <p:sldId id="258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259" r:id="rId15"/>
    <p:sldId id="312" r:id="rId16"/>
    <p:sldId id="311" r:id="rId17"/>
    <p:sldId id="314" r:id="rId18"/>
    <p:sldId id="319" r:id="rId19"/>
    <p:sldId id="318" r:id="rId20"/>
    <p:sldId id="320" r:id="rId21"/>
    <p:sldId id="313" r:id="rId22"/>
    <p:sldId id="364" r:id="rId23"/>
    <p:sldId id="321" r:id="rId24"/>
    <p:sldId id="260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300" r:id="rId63"/>
    <p:sldId id="365" r:id="rId64"/>
    <p:sldId id="366" r:id="rId65"/>
    <p:sldId id="370" r:id="rId66"/>
    <p:sldId id="371" r:id="rId67"/>
    <p:sldId id="372" r:id="rId68"/>
    <p:sldId id="374" r:id="rId69"/>
    <p:sldId id="368" r:id="rId70"/>
    <p:sldId id="369" r:id="rId71"/>
    <p:sldId id="376" r:id="rId72"/>
    <p:sldId id="378" r:id="rId73"/>
    <p:sldId id="301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notesMaster" Target="notesMasters/notesMaster1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25" y="-85725"/>
            <a:ext cx="24453850" cy="138017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2443360" y="2298700"/>
            <a:ext cx="19497280" cy="4551363"/>
          </a:xfrm>
          <a:prstGeom prst="rect">
            <a:avLst/>
          </a:prstGeom>
        </p:spPr>
        <p:txBody>
          <a:bodyPr anchor="t"/>
          <a:lstStyle>
            <a:lvl1pPr algn="l">
              <a:defRPr sz="10000">
                <a:solidFill>
                  <a:srgbClr val="E4F4F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在此键入姓名"/>
          <p:cNvSpPr txBox="1"/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lnSpc>
                <a:spcPct val="100000"/>
              </a:lnSpc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23" name="在此键入tittle"/>
          <p:cNvSpPr txBox="1"/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pic>
        <p:nvPicPr>
          <p:cNvPr id="2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25" y="-85725"/>
            <a:ext cx="24453850" cy="138017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2443360" y="2298700"/>
            <a:ext cx="19497280" cy="4551363"/>
          </a:xfrm>
          <a:prstGeom prst="rect">
            <a:avLst/>
          </a:prstGeom>
        </p:spPr>
        <p:txBody>
          <a:bodyPr anchor="t"/>
          <a:lstStyle>
            <a:lvl1pPr algn="l">
              <a:defRPr sz="10000">
                <a:solidFill>
                  <a:srgbClr val="E4F4F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在此键入姓名"/>
          <p:cNvSpPr txBox="1"/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lnSpc>
                <a:spcPct val="100000"/>
              </a:lnSpc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23" name="在此键入tittle"/>
          <p:cNvSpPr txBox="1"/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pic>
        <p:nvPicPr>
          <p:cNvPr id="2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矩形"/>
          <p:cNvSpPr/>
          <p:nvPr/>
        </p:nvSpPr>
        <p:spPr>
          <a:xfrm>
            <a:off x="-39062" y="-29220"/>
            <a:ext cx="24462124" cy="126437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49" name="目录"/>
          <p:cNvSpPr txBox="1"/>
          <p:nvPr/>
        </p:nvSpPr>
        <p:spPr>
          <a:xfrm>
            <a:off x="2457450" y="3581399"/>
            <a:ext cx="2654301" cy="187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目录</a:t>
            </a:r>
          </a:p>
        </p:txBody>
      </p:sp>
      <p:sp>
        <p:nvSpPr>
          <p:cNvPr id="50" name="正文级别 1…"/>
          <p:cNvSpPr txBox="1"/>
          <p:nvPr>
            <p:ph type="body" sz="half" idx="1" hasCustomPrompt="1"/>
          </p:nvPr>
        </p:nvSpPr>
        <p:spPr>
          <a:xfrm>
            <a:off x="7318275" y="3790950"/>
            <a:ext cx="14636255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/>
            </a:lvl1pPr>
            <a:lvl2pPr>
              <a:lnSpc>
                <a:spcPct val="100000"/>
              </a:lnSpc>
              <a:defRPr sz="5000"/>
            </a:lvl2pPr>
            <a:lvl3pPr>
              <a:lnSpc>
                <a:spcPct val="100000"/>
              </a:lnSpc>
              <a:defRPr sz="5000"/>
            </a:lvl3pPr>
            <a:lvl4pPr>
              <a:lnSpc>
                <a:spcPct val="100000"/>
              </a:lnSpc>
              <a:defRPr sz="5000"/>
            </a:lvl4pPr>
            <a:lvl5pPr>
              <a:lnSpc>
                <a:spcPct val="100000"/>
              </a:lnSpc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4" name="矩形"/>
          <p:cNvSpPr/>
          <p:nvPr/>
        </p:nvSpPr>
        <p:spPr>
          <a:xfrm>
            <a:off x="-39370" y="5080"/>
            <a:ext cx="24462105" cy="137109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65" name="正文级别 1…"/>
          <p:cNvSpPr txBox="1"/>
          <p:nvPr>
            <p:ph type="body" idx="1" hasCustomPrompt="1"/>
          </p:nvPr>
        </p:nvSpPr>
        <p:spPr>
          <a:xfrm>
            <a:off x="2441475" y="3206750"/>
            <a:ext cx="19501050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xfrm>
            <a:off x="2463800" y="977900"/>
            <a:ext cx="19456400" cy="1309291"/>
          </a:xfrm>
          <a:prstGeom prst="rect">
            <a:avLst/>
          </a:prstGeom>
        </p:spPr>
        <p:txBody>
          <a:bodyPr anchor="t"/>
          <a:lstStyle>
            <a:lvl1pPr algn="l">
              <a:defRPr sz="6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（深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7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0" name="矩形"/>
          <p:cNvSpPr/>
          <p:nvPr/>
        </p:nvSpPr>
        <p:spPr>
          <a:xfrm>
            <a:off x="-39062" y="5075"/>
            <a:ext cx="24462124" cy="1260950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81" name="正文级别 1…"/>
          <p:cNvSpPr txBox="1"/>
          <p:nvPr>
            <p:ph type="body" idx="1" hasCustomPrompt="1"/>
          </p:nvPr>
        </p:nvSpPr>
        <p:spPr>
          <a:xfrm>
            <a:off x="2441475" y="3206750"/>
            <a:ext cx="19501050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标题文本"/>
          <p:cNvSpPr txBox="1"/>
          <p:nvPr>
            <p:ph type="title" hasCustomPrompt="1"/>
          </p:nvPr>
        </p:nvSpPr>
        <p:spPr>
          <a:xfrm>
            <a:off x="2463800" y="977900"/>
            <a:ext cx="19456400" cy="1309291"/>
          </a:xfrm>
          <a:prstGeom prst="rect">
            <a:avLst/>
          </a:prstGeom>
        </p:spPr>
        <p:txBody>
          <a:bodyPr anchor="t"/>
          <a:lstStyle>
            <a:lvl1pPr algn="l">
              <a:defRPr sz="680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我介绍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3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6" name="矩形"/>
          <p:cNvSpPr/>
          <p:nvPr/>
        </p:nvSpPr>
        <p:spPr>
          <a:xfrm>
            <a:off x="-39062" y="-32271"/>
            <a:ext cx="24462124" cy="1264684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97" name="总结"/>
          <p:cNvSpPr txBox="1"/>
          <p:nvPr/>
        </p:nvSpPr>
        <p:spPr>
          <a:xfrm>
            <a:off x="2487714" y="1660412"/>
            <a:ext cx="1841501" cy="1308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总结</a:t>
            </a:r>
          </a:p>
        </p:txBody>
      </p:sp>
      <p:sp>
        <p:nvSpPr>
          <p:cNvPr id="98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KEYNOTE模版_封底.jpg" descr="KEYNOTE模版_封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978" y="6044983"/>
            <a:ext cx="12898044" cy="1626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0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1" name="图像" descr="图像"/>
          <p:cNvPicPr>
            <a:picLocks noChangeAspect="1"/>
          </p:cNvPicPr>
          <p:nvPr/>
        </p:nvPicPr>
        <p:blipFill>
          <a:blip r:embed="rId7"/>
          <a:srcRect r="34929"/>
          <a:stretch>
            <a:fillRect/>
          </a:stretch>
        </p:blipFill>
        <p:spPr>
          <a:xfrm>
            <a:off x="8160385" y="5792470"/>
            <a:ext cx="7416165" cy="16744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矩形"/>
          <p:cNvSpPr/>
          <p:nvPr/>
        </p:nvSpPr>
        <p:spPr>
          <a:xfrm>
            <a:off x="-39370" y="-32385"/>
            <a:ext cx="24462105" cy="137337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126" name="自我介绍"/>
          <p:cNvSpPr txBox="1"/>
          <p:nvPr/>
        </p:nvSpPr>
        <p:spPr>
          <a:xfrm>
            <a:off x="2432050" y="1606550"/>
            <a:ext cx="3568701" cy="1308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自我介绍</a:t>
            </a:r>
          </a:p>
        </p:txBody>
      </p:sp>
      <p:sp>
        <p:nvSpPr>
          <p:cNvPr id="12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我介绍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1" name="矩形"/>
          <p:cNvSpPr/>
          <p:nvPr/>
        </p:nvSpPr>
        <p:spPr>
          <a:xfrm>
            <a:off x="-39370" y="-32385"/>
            <a:ext cx="24462105" cy="13747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142" name="总结"/>
          <p:cNvSpPr txBox="1"/>
          <p:nvPr/>
        </p:nvSpPr>
        <p:spPr>
          <a:xfrm>
            <a:off x="2487714" y="1660412"/>
            <a:ext cx="1841501" cy="1308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总结</a:t>
            </a:r>
          </a:p>
        </p:txBody>
      </p:sp>
      <p:sp>
        <p:nvSpPr>
          <p:cNvPr id="1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矩形"/>
          <p:cNvSpPr/>
          <p:nvPr/>
        </p:nvSpPr>
        <p:spPr>
          <a:xfrm>
            <a:off x="-39370" y="-29210"/>
            <a:ext cx="24462105" cy="13730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158" name="目录"/>
          <p:cNvSpPr txBox="1"/>
          <p:nvPr/>
        </p:nvSpPr>
        <p:spPr>
          <a:xfrm>
            <a:off x="2457450" y="3581399"/>
            <a:ext cx="2654301" cy="187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目录</a:t>
            </a:r>
          </a:p>
        </p:txBody>
      </p:sp>
      <p:sp>
        <p:nvSpPr>
          <p:cNvPr id="159" name="正文级别 1…"/>
          <p:cNvSpPr txBox="1"/>
          <p:nvPr>
            <p:ph type="body" sz="half" idx="1" hasCustomPrompt="1"/>
          </p:nvPr>
        </p:nvSpPr>
        <p:spPr>
          <a:xfrm>
            <a:off x="7318275" y="3790950"/>
            <a:ext cx="14636255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/>
            </a:lvl1pPr>
            <a:lvl2pPr>
              <a:lnSpc>
                <a:spcPct val="100000"/>
              </a:lnSpc>
              <a:defRPr sz="5000"/>
            </a:lvl2pPr>
            <a:lvl3pPr>
              <a:lnSpc>
                <a:spcPct val="100000"/>
              </a:lnSpc>
              <a:defRPr sz="5000"/>
            </a:lvl3pPr>
            <a:lvl4pPr>
              <a:lnSpc>
                <a:spcPct val="100000"/>
              </a:lnSpc>
              <a:defRPr sz="5000"/>
            </a:lvl4pPr>
            <a:lvl5pPr>
              <a:lnSpc>
                <a:spcPct val="100000"/>
              </a:lnSpc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矩形"/>
          <p:cNvSpPr/>
          <p:nvPr/>
        </p:nvSpPr>
        <p:spPr>
          <a:xfrm>
            <a:off x="-39062" y="-29220"/>
            <a:ext cx="24462124" cy="126437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" name="目录"/>
          <p:cNvSpPr txBox="1"/>
          <p:nvPr/>
        </p:nvSpPr>
        <p:spPr>
          <a:xfrm>
            <a:off x="2457450" y="3581399"/>
            <a:ext cx="2654301" cy="187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目录</a:t>
            </a:r>
          </a:p>
        </p:txBody>
      </p:sp>
      <p:sp>
        <p:nvSpPr>
          <p:cNvPr id="50" name="正文级别 1…"/>
          <p:cNvSpPr txBox="1"/>
          <p:nvPr>
            <p:ph type="body" sz="half" idx="1" hasCustomPrompt="1"/>
          </p:nvPr>
        </p:nvSpPr>
        <p:spPr>
          <a:xfrm>
            <a:off x="7318275" y="3790950"/>
            <a:ext cx="14636255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/>
            </a:lvl1pPr>
            <a:lvl2pPr>
              <a:lnSpc>
                <a:spcPct val="100000"/>
              </a:lnSpc>
              <a:defRPr sz="5000"/>
            </a:lvl2pPr>
            <a:lvl3pPr>
              <a:lnSpc>
                <a:spcPct val="100000"/>
              </a:lnSpc>
              <a:defRPr sz="5000"/>
            </a:lvl3pPr>
            <a:lvl4pPr>
              <a:lnSpc>
                <a:spcPct val="100000"/>
              </a:lnSpc>
              <a:defRPr sz="5000"/>
            </a:lvl4pPr>
            <a:lvl5pPr>
              <a:lnSpc>
                <a:spcPct val="100000"/>
              </a:lnSpc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4" name="矩形"/>
          <p:cNvSpPr/>
          <p:nvPr/>
        </p:nvSpPr>
        <p:spPr>
          <a:xfrm>
            <a:off x="-39370" y="5080"/>
            <a:ext cx="24462105" cy="137109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" name="正文级别 1…"/>
          <p:cNvSpPr txBox="1"/>
          <p:nvPr>
            <p:ph type="body" idx="1" hasCustomPrompt="1"/>
          </p:nvPr>
        </p:nvSpPr>
        <p:spPr>
          <a:xfrm>
            <a:off x="2441475" y="3206750"/>
            <a:ext cx="19501050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xfrm>
            <a:off x="2463800" y="977900"/>
            <a:ext cx="19456400" cy="1309291"/>
          </a:xfrm>
          <a:prstGeom prst="rect">
            <a:avLst/>
          </a:prstGeom>
        </p:spPr>
        <p:txBody>
          <a:bodyPr anchor="t"/>
          <a:lstStyle>
            <a:lvl1pPr algn="l">
              <a:defRPr sz="6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（深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7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0" name="矩形"/>
          <p:cNvSpPr/>
          <p:nvPr/>
        </p:nvSpPr>
        <p:spPr>
          <a:xfrm>
            <a:off x="-39062" y="5075"/>
            <a:ext cx="24462124" cy="1260950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" name="正文级别 1…"/>
          <p:cNvSpPr txBox="1"/>
          <p:nvPr>
            <p:ph type="body" idx="1" hasCustomPrompt="1"/>
          </p:nvPr>
        </p:nvSpPr>
        <p:spPr>
          <a:xfrm>
            <a:off x="2441475" y="3206750"/>
            <a:ext cx="19501050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>
              <a:lnSpc>
                <a:spcPct val="100000"/>
              </a:lnSpc>
            </a:lvl2pPr>
            <a:lvl3pPr>
              <a:lnSpc>
                <a:spcPct val="100000"/>
              </a:lnSpc>
            </a:lvl3pPr>
            <a:lvl4pPr>
              <a:lnSpc>
                <a:spcPct val="100000"/>
              </a:lnSpc>
            </a:lvl4pPr>
            <a:lvl5pPr>
              <a:lnSpc>
                <a:spcPct val="100000"/>
              </a:lnSpc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标题文本"/>
          <p:cNvSpPr txBox="1"/>
          <p:nvPr>
            <p:ph type="title" hasCustomPrompt="1"/>
          </p:nvPr>
        </p:nvSpPr>
        <p:spPr>
          <a:xfrm>
            <a:off x="2463800" y="977900"/>
            <a:ext cx="19456400" cy="1309291"/>
          </a:xfrm>
          <a:prstGeom prst="rect">
            <a:avLst/>
          </a:prstGeom>
        </p:spPr>
        <p:txBody>
          <a:bodyPr anchor="t"/>
          <a:lstStyle>
            <a:lvl1pPr algn="l">
              <a:defRPr sz="680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我介绍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3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6" name="矩形"/>
          <p:cNvSpPr/>
          <p:nvPr/>
        </p:nvSpPr>
        <p:spPr>
          <a:xfrm>
            <a:off x="-39062" y="-32271"/>
            <a:ext cx="24462124" cy="1264684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" name="总结"/>
          <p:cNvSpPr txBox="1"/>
          <p:nvPr/>
        </p:nvSpPr>
        <p:spPr>
          <a:xfrm>
            <a:off x="2487714" y="1660412"/>
            <a:ext cx="1841501" cy="1308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总结</a:t>
            </a:r>
          </a:p>
        </p:txBody>
      </p:sp>
      <p:sp>
        <p:nvSpPr>
          <p:cNvPr id="98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KEYNOTE模版_封底.jpg" descr="KEYNOTE模版_封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978" y="6044983"/>
            <a:ext cx="12898044" cy="1626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0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1" name="图像" descr="图像"/>
          <p:cNvPicPr>
            <a:picLocks noChangeAspect="1"/>
          </p:cNvPicPr>
          <p:nvPr/>
        </p:nvPicPr>
        <p:blipFill>
          <a:blip r:embed="rId7"/>
          <a:srcRect r="34929"/>
          <a:stretch>
            <a:fillRect/>
          </a:stretch>
        </p:blipFill>
        <p:spPr>
          <a:xfrm>
            <a:off x="8160385" y="5792470"/>
            <a:ext cx="7416165" cy="16744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矩形"/>
          <p:cNvSpPr/>
          <p:nvPr/>
        </p:nvSpPr>
        <p:spPr>
          <a:xfrm>
            <a:off x="-39370" y="-32385"/>
            <a:ext cx="24462105" cy="137337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" name="自我介绍"/>
          <p:cNvSpPr txBox="1"/>
          <p:nvPr/>
        </p:nvSpPr>
        <p:spPr>
          <a:xfrm>
            <a:off x="2432050" y="1606550"/>
            <a:ext cx="3568701" cy="1308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自我介绍</a:t>
            </a:r>
          </a:p>
        </p:txBody>
      </p:sp>
      <p:sp>
        <p:nvSpPr>
          <p:cNvPr id="12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我介绍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1" name="矩形"/>
          <p:cNvSpPr/>
          <p:nvPr/>
        </p:nvSpPr>
        <p:spPr>
          <a:xfrm>
            <a:off x="-39370" y="-32385"/>
            <a:ext cx="24462105" cy="13747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总结"/>
          <p:cNvSpPr txBox="1"/>
          <p:nvPr/>
        </p:nvSpPr>
        <p:spPr>
          <a:xfrm>
            <a:off x="2487714" y="1660412"/>
            <a:ext cx="1841501" cy="1308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总结</a:t>
            </a:r>
          </a:p>
        </p:txBody>
      </p:sp>
      <p:sp>
        <p:nvSpPr>
          <p:cNvPr id="1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KEYNOTE模版_封面 副本 3.jpg" descr="KEYNOTE模版_封面 副本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7" name="矩形"/>
          <p:cNvSpPr/>
          <p:nvPr/>
        </p:nvSpPr>
        <p:spPr>
          <a:xfrm>
            <a:off x="-39370" y="-29210"/>
            <a:ext cx="24462105" cy="13730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8" name="目录"/>
          <p:cNvSpPr txBox="1"/>
          <p:nvPr/>
        </p:nvSpPr>
        <p:spPr>
          <a:xfrm>
            <a:off x="2457450" y="3581399"/>
            <a:ext cx="2654301" cy="187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目录</a:t>
            </a:r>
          </a:p>
        </p:txBody>
      </p:sp>
      <p:sp>
        <p:nvSpPr>
          <p:cNvPr id="159" name="正文级别 1…"/>
          <p:cNvSpPr txBox="1"/>
          <p:nvPr>
            <p:ph type="body" sz="half" idx="1" hasCustomPrompt="1"/>
          </p:nvPr>
        </p:nvSpPr>
        <p:spPr>
          <a:xfrm>
            <a:off x="7318275" y="3790950"/>
            <a:ext cx="14636255" cy="77924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/>
            </a:lvl1pPr>
            <a:lvl2pPr>
              <a:lnSpc>
                <a:spcPct val="100000"/>
              </a:lnSpc>
              <a:defRPr sz="5000"/>
            </a:lvl2pPr>
            <a:lvl3pPr>
              <a:lnSpc>
                <a:spcPct val="100000"/>
              </a:lnSpc>
              <a:defRPr sz="5000"/>
            </a:lvl3pPr>
            <a:lvl4pPr>
              <a:lnSpc>
                <a:spcPct val="100000"/>
              </a:lnSpc>
              <a:defRPr sz="5000"/>
            </a:lvl4pPr>
            <a:lvl5pPr>
              <a:lnSpc>
                <a:spcPct val="100000"/>
              </a:lnSpc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4" Type="http://schemas.openxmlformats.org/officeDocument/2006/relationships/image" Target="../media/image2.png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EYNOTE模版_封面 副本 3.jpg" descr="KEYNOTE模版_封面 副本 3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矩形"/>
          <p:cNvSpPr/>
          <p:nvPr/>
        </p:nvSpPr>
        <p:spPr>
          <a:xfrm>
            <a:off x="-39062" y="-32271"/>
            <a:ext cx="24462124" cy="1264684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" name="自我介绍"/>
          <p:cNvSpPr txBox="1"/>
          <p:nvPr/>
        </p:nvSpPr>
        <p:spPr>
          <a:xfrm>
            <a:off x="2432050" y="1606550"/>
            <a:ext cx="3568701" cy="1308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自我介绍</a:t>
            </a:r>
          </a:p>
        </p:txBody>
      </p:sp>
      <p:sp>
        <p:nvSpPr>
          <p:cNvPr id="10" name="正文级别 1…"/>
          <p:cNvSpPr txBox="1"/>
          <p:nvPr>
            <p:ph type="body" idx="1"/>
          </p:nvPr>
        </p:nvSpPr>
        <p:spPr>
          <a:xfrm>
            <a:off x="2463800" y="3827264"/>
            <a:ext cx="19507200" cy="758051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" name="标题文本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9"/>
            </a:schemeClr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9"/>
            </a:schemeClr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9"/>
            </a:schemeClr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9"/>
            </a:schemeClr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9"/>
            </a:schemeClr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9"/>
            </a:schemeClr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9"/>
            </a:schemeClr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9"/>
            </a:schemeClr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9"/>
            </a:schemeClr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EYNOTE模版_封面 副本 3.jpg" descr="KEYNOTE模版_封面 副本 3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15059"/>
            <a:ext cx="24384001" cy="136858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750" y="12555537"/>
            <a:ext cx="22999700" cy="38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矩形"/>
          <p:cNvSpPr/>
          <p:nvPr/>
        </p:nvSpPr>
        <p:spPr>
          <a:xfrm>
            <a:off x="-39062" y="-32271"/>
            <a:ext cx="24462124" cy="1264684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9" name="自我介绍"/>
          <p:cNvSpPr txBox="1"/>
          <p:nvPr/>
        </p:nvSpPr>
        <p:spPr>
          <a:xfrm>
            <a:off x="2432050" y="1606550"/>
            <a:ext cx="3568701" cy="1308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 b="0">
                <a:solidFill>
                  <a:srgbClr val="18B2E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自我介绍</a:t>
            </a:r>
          </a:p>
        </p:txBody>
      </p:sp>
      <p:sp>
        <p:nvSpPr>
          <p:cNvPr id="10" name="正文级别 1…"/>
          <p:cNvSpPr txBox="1"/>
          <p:nvPr>
            <p:ph type="body" idx="1"/>
          </p:nvPr>
        </p:nvSpPr>
        <p:spPr>
          <a:xfrm>
            <a:off x="2463800" y="3827264"/>
            <a:ext cx="19507200" cy="758051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" name="标题文本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8"/>
            </a:schemeClr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8"/>
            </a:schemeClr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8"/>
            </a:schemeClr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8"/>
            </a:schemeClr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8"/>
            </a:schemeClr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8"/>
            </a:schemeClr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8"/>
            </a:schemeClr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8"/>
            </a:schemeClr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4000" b="0" i="0" u="none" strike="noStrike" cap="none" spc="0" baseline="0">
          <a:solidFill>
            <a:schemeClr val="accent1">
              <a:hueOff val="118245"/>
              <a:lumOff val="-11368"/>
            </a:schemeClr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从 Node.js 到 Deno：…"/>
          <p:cNvSpPr txBox="1"/>
          <p:nvPr>
            <p:ph type="ctrTitle"/>
          </p:nvPr>
        </p:nvSpPr>
        <p:spPr>
          <a:xfrm>
            <a:off x="2443480" y="3295015"/>
            <a:ext cx="19497040" cy="2002790"/>
          </a:xfrm>
          <a:prstGeom prst="rect">
            <a:avLst/>
          </a:prstGeom>
        </p:spPr>
        <p:txBody>
          <a:bodyPr/>
          <a:lstStyle/>
          <a:p>
            <a:r>
              <a:t>如何融入并贡献开源</a:t>
            </a:r>
          </a:p>
        </p:txBody>
      </p:sp>
      <p:sp>
        <p:nvSpPr>
          <p:cNvPr id="170" name="迷渡(justjavac)"/>
          <p:cNvSpPr txBox="1"/>
          <p:nvPr>
            <p:ph type="body" idx="13"/>
          </p:nvPr>
        </p:nvSpPr>
        <p:spPr>
          <a:xfrm>
            <a:off x="5303526" y="7868561"/>
            <a:ext cx="5859886" cy="1320801"/>
          </a:xfrm>
          <a:prstGeom prst="rect">
            <a:avLst/>
          </a:prstGeom>
        </p:spPr>
        <p:txBody>
          <a:bodyPr/>
          <a:lstStyle/>
          <a:p>
            <a:r>
              <a:t>迷渡(justjavac)</a:t>
            </a:r>
          </a:p>
        </p:txBody>
      </p:sp>
      <p:sp>
        <p:nvSpPr>
          <p:cNvPr id="171" name="天津卓朗科技前端技术专家"/>
          <p:cNvSpPr txBox="1"/>
          <p:nvPr>
            <p:ph type="body" idx="14"/>
          </p:nvPr>
        </p:nvSpPr>
        <p:spPr>
          <a:xfrm>
            <a:off x="5303520" y="9231630"/>
            <a:ext cx="10210165" cy="870585"/>
          </a:xfrm>
          <a:prstGeom prst="rect">
            <a:avLst/>
          </a:prstGeom>
        </p:spPr>
        <p:txBody>
          <a:bodyPr wrap="square"/>
          <a:lstStyle/>
          <a:p>
            <a:r>
              <a:rPr sz="5000">
                <a:solidFill>
                  <a:srgbClr val="18B2E8"/>
                </a:solidFill>
              </a:rPr>
              <a:t>Deno 核心开发者</a:t>
            </a:r>
            <a:endParaRPr sz="5000">
              <a:solidFill>
                <a:srgbClr val="18B2E8"/>
              </a:solidFill>
            </a:endParaRPr>
          </a:p>
        </p:txBody>
      </p:sp>
      <p:pic>
        <p:nvPicPr>
          <p:cNvPr id="172" name="Google Shape;390;p97" descr="Google Shape;390;p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823" y="7868521"/>
            <a:ext cx="2233538" cy="2233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4"/>
                  <a:pt x="0" y="10798"/>
                </a:cubicBezTo>
                <a:cubicBezTo>
                  <a:pt x="0" y="16762"/>
                  <a:pt x="4836" y="21600"/>
                  <a:pt x="10800" y="21600"/>
                </a:cubicBezTo>
                <a:cubicBezTo>
                  <a:pt x="16764" y="21600"/>
                  <a:pt x="21600" y="16762"/>
                  <a:pt x="21600" y="10798"/>
                </a:cubicBezTo>
                <a:cubicBezTo>
                  <a:pt x="21600" y="4834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但是。。。😢"/>
          <p:cNvSpPr txBox="1"/>
          <p:nvPr>
            <p:ph type="title"/>
          </p:nvPr>
        </p:nvSpPr>
        <p:spPr>
          <a:xfrm>
            <a:off x="0" y="-635"/>
            <a:ext cx="24384000" cy="13716635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en-US" altLang="zh-CN" sz="16000" dirty="0">
                <a:sym typeface="+mn-ea"/>
              </a:rPr>
              <a:t>2. </a:t>
            </a:r>
            <a:r>
              <a:rPr lang="zh-CN" altLang="en-US" sz="16000" dirty="0">
                <a:sym typeface="+mn-ea"/>
              </a:rPr>
              <a:t>学习更多的知识</a:t>
            </a:r>
            <a:endParaRPr lang="zh-CN" altLang="en-US" sz="16000" dirty="0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但是。。。😢"/>
          <p:cNvSpPr txBox="1"/>
          <p:nvPr>
            <p:ph type="title"/>
          </p:nvPr>
        </p:nvSpPr>
        <p:spPr>
          <a:xfrm>
            <a:off x="0" y="-635"/>
            <a:ext cx="24384000" cy="13716635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en-US" altLang="zh-CN" sz="16000" dirty="0">
                <a:sym typeface="+mn-ea"/>
              </a:rPr>
              <a:t>3. </a:t>
            </a:r>
            <a:r>
              <a:rPr lang="zh-CN" altLang="en-US" sz="16000" dirty="0">
                <a:sym typeface="+mn-ea"/>
              </a:rPr>
              <a:t>社区替你思考</a:t>
            </a:r>
            <a:endParaRPr lang="zh-CN" altLang="en-US" sz="16000" dirty="0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0" y="-635"/>
            <a:ext cx="24384000" cy="13716635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zh-CN" altLang="en-US" sz="16000"/>
              <a:t>一句忠告：</a:t>
            </a:r>
            <a:endParaRPr lang="zh-CN" altLang="en-US" sz="1600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C:\Users\渡\Pictures\配图\68747470733a2f2f662e636c6f75642e6769746875622e636f6d2f6173736574732f39373232372f3236383130362f36346334363135612d386630372d313165322d393362662d6432366634346438396166382e6a706567.jpg68747470733a2f2f662e636c6f75642e6769746875622e636f6d2f6173736574732f39373232372f3236383130362f36346334363135612d386630372d313165322d393362662d6432366634346438396166382e6a706567"/>
          <p:cNvPicPr>
            <a:picLocks noGrp="1" noChangeAspect="1"/>
          </p:cNvPicPr>
          <p:nvPr>
            <p:ph type="pic" idx="1"/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-70485" y="0"/>
            <a:ext cx="12788900" cy="13716000"/>
          </a:xfrm>
        </p:spPr>
      </p:pic>
      <p:sp>
        <p:nvSpPr>
          <p:cNvPr id="3" name="Node.js 生态有什么问题？"/>
          <p:cNvSpPr txBox="1"/>
          <p:nvPr>
            <p:ph type="title"/>
          </p:nvPr>
        </p:nvSpPr>
        <p:spPr>
          <a:xfrm>
            <a:off x="12718415" y="3854450"/>
            <a:ext cx="11665585" cy="139827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>
              <a:defRPr sz="10000"/>
            </a:lvl1pPr>
          </a:lstStyle>
          <a:p>
            <a:pPr>
              <a:lnSpc>
                <a:spcPct val="170000"/>
              </a:lnSpc>
            </a:pPr>
            <a:r>
              <a:rPr lang="zh-CN" altLang="en-US" sz="5555" dirty="0">
                <a:latin typeface="+mj-lt"/>
                <a:ea typeface="+mj-ea"/>
                <a:cs typeface="+mj-cs"/>
                <a:sym typeface="+mn-ea"/>
              </a:rPr>
              <a:t>和一群优秀的人在一起</a:t>
            </a:r>
            <a:endParaRPr lang="zh-CN" altLang="en-US" sz="5555"/>
          </a:p>
        </p:txBody>
      </p:sp>
      <p:sp>
        <p:nvSpPr>
          <p:cNvPr id="7" name="Node.js 生态有什么问题？"/>
          <p:cNvSpPr txBox="1"/>
          <p:nvPr/>
        </p:nvSpPr>
        <p:spPr>
          <a:xfrm>
            <a:off x="12845415" y="5273040"/>
            <a:ext cx="11665585" cy="13982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90000"/>
          </a:bodyPr>
          <a:lstStyle>
            <a:lvl1pPr algn="ctr">
              <a:defRPr sz="10000"/>
            </a:lvl1pPr>
          </a:lstStyle>
          <a:p>
            <a:pPr algn="ctr" hangingPunct="1">
              <a:lnSpc>
                <a:spcPct val="170000"/>
              </a:lnSpc>
            </a:pPr>
            <a:r>
              <a:rPr lang="zh-CN" altLang="en-US" sz="5555" b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+mn-ea"/>
              </a:rPr>
              <a:t>以为自己也是其中的一员</a:t>
            </a:r>
            <a:endParaRPr lang="zh-CN" altLang="en-US" sz="5555" b="0" dirty="0">
              <a:solidFill>
                <a:srgbClr val="00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" name="Node.js 生态有什么问题？"/>
          <p:cNvSpPr txBox="1"/>
          <p:nvPr/>
        </p:nvSpPr>
        <p:spPr>
          <a:xfrm>
            <a:off x="12845415" y="6732905"/>
            <a:ext cx="11665585" cy="13982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90000"/>
          </a:bodyPr>
          <a:lstStyle>
            <a:lvl1pPr algn="ctr">
              <a:defRPr sz="10000"/>
            </a:lvl1pPr>
          </a:lstStyle>
          <a:p>
            <a:pPr algn="ctr" hangingPunct="1">
              <a:lnSpc>
                <a:spcPct val="170000"/>
              </a:lnSpc>
            </a:pPr>
            <a:r>
              <a:rPr lang="zh-CN" altLang="en-US" sz="5555" dirty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+mn-ea"/>
              </a:rPr>
              <a:t>却忘了努力</a:t>
            </a:r>
            <a:endParaRPr lang="zh-CN" altLang="en-US" sz="5555" dirty="0">
              <a:solidFill>
                <a:srgbClr val="000000"/>
              </a:solidFill>
              <a:uFillTx/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3"/>
      <p:bldP spid="3" grpId="5"/>
      <p:bldP spid="3" grpId="6"/>
      <p:bldP spid="7" grpId="1"/>
      <p:bldP spid="7" grpId="3"/>
      <p:bldP spid="7" grpId="5"/>
      <p:bldP spid="7" grpId="6"/>
      <p:bldP spid="8" grpId="1"/>
      <p:bldP spid="8" grpId="3"/>
      <p:bldP spid="8" grpId="5"/>
      <p:bldP spid="8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0" y="-635"/>
            <a:ext cx="24384000" cy="13716635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zh-CN" sz="16000"/>
              <a:t>参与开源的正确姿势</a:t>
            </a:r>
            <a:endParaRPr lang="zh-CN" sz="1600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2463800" y="2348182"/>
            <a:ext cx="19456400" cy="3409083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en-US" altLang="zh-CN" dirty="0">
                <a:sym typeface="+mn-ea"/>
              </a:rPr>
              <a:t>1. </a:t>
            </a:r>
            <a:r>
              <a:rPr lang="zh-CN" altLang="en-US" dirty="0">
                <a:sym typeface="+mn-ea"/>
              </a:rPr>
              <a:t>我应该何时参与开源</a:t>
            </a:r>
            <a:r>
              <a:rPr lang="zh-CN" altLang="en-US" dirty="0">
                <a:sym typeface="+mn-ea"/>
              </a:rPr>
              <a:t>？</a:t>
            </a:r>
            <a:endParaRPr lang="zh-CN"/>
          </a:p>
        </p:txBody>
      </p:sp>
      <p:sp>
        <p:nvSpPr>
          <p:cNvPr id="2" name="Node.js 生态有什么问题？"/>
          <p:cNvSpPr txBox="1"/>
          <p:nvPr/>
        </p:nvSpPr>
        <p:spPr>
          <a:xfrm>
            <a:off x="2463800" y="5153612"/>
            <a:ext cx="19456400" cy="340908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ctr">
              <a:defRPr sz="10000"/>
            </a:lvl1pPr>
          </a:lstStyle>
          <a:p>
            <a:r>
              <a:rPr lang="zh-CN" altLang="en-US" smtClean="0">
                <a:solidFill>
                  <a:schemeClr val="bg2"/>
                </a:solidFill>
                <a:uFillTx/>
                <a:latin typeface="Helvetica Neue" charset="0"/>
                <a:sym typeface="+mn-ea"/>
              </a:rPr>
              <a:t>此时此刻</a:t>
            </a:r>
            <a:endParaRPr lang="zh-CN" altLang="en-US" smtClean="0">
              <a:solidFill>
                <a:schemeClr val="bg2"/>
              </a:solidFill>
              <a:uFillTx/>
              <a:latin typeface="Helvetica Neue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2463800" y="2348182"/>
            <a:ext cx="19456400" cy="3409083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en-US" altLang="zh-CN" dirty="0">
                <a:sym typeface="+mn-ea"/>
              </a:rPr>
              <a:t>2. </a:t>
            </a:r>
            <a:r>
              <a:rPr lang="zh-CN" altLang="en-US" dirty="0">
                <a:sym typeface="+mn-ea"/>
              </a:rPr>
              <a:t>我应该定什么</a:t>
            </a:r>
            <a:r>
              <a:rPr lang="zh-CN" altLang="en-US" dirty="0">
                <a:sym typeface="+mn-ea"/>
              </a:rPr>
              <a:t>目标？</a:t>
            </a:r>
            <a:endParaRPr lang="zh-CN"/>
          </a:p>
        </p:txBody>
      </p:sp>
      <p:sp>
        <p:nvSpPr>
          <p:cNvPr id="2" name="Node.js 生态有什么问题？"/>
          <p:cNvSpPr txBox="1"/>
          <p:nvPr/>
        </p:nvSpPr>
        <p:spPr>
          <a:xfrm>
            <a:off x="2463800" y="5153612"/>
            <a:ext cx="19456400" cy="340908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ctr">
              <a:defRPr sz="10000"/>
            </a:lvl1pPr>
          </a:lstStyle>
          <a:p>
            <a:r>
              <a:rPr lang="zh-CN" altLang="en-US" smtClean="0">
                <a:solidFill>
                  <a:schemeClr val="bg2"/>
                </a:solidFill>
                <a:uFillTx/>
                <a:latin typeface="Helvetica Neue" charset="0"/>
                <a:sym typeface="+mn-ea"/>
              </a:rPr>
              <a:t>先做一盏路灯，再做一颗北极星</a:t>
            </a:r>
            <a:endParaRPr lang="zh-CN" altLang="en-US" smtClean="0">
              <a:solidFill>
                <a:schemeClr val="bg2"/>
              </a:solidFill>
              <a:uFillTx/>
              <a:latin typeface="Helvetica Neue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2565400" y="3833447"/>
            <a:ext cx="19456400" cy="3409083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匠人精神</a:t>
            </a:r>
            <a:endParaRPr lang="zh-CN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2565400" y="3833447"/>
            <a:ext cx="19456400" cy="3409083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en-US" altLang="zh-CN"/>
              <a:t>4</a:t>
            </a:r>
            <a:r>
              <a:rPr lang="en-US" altLang="zh-CN" dirty="0">
                <a:sym typeface="+mn-ea"/>
              </a:rPr>
              <a:t>. </a:t>
            </a:r>
            <a:r>
              <a:rPr lang="zh-CN" altLang="en-US" dirty="0">
                <a:sym typeface="+mn-ea"/>
              </a:rPr>
              <a:t>互利</a:t>
            </a:r>
            <a:r>
              <a:rPr lang="zh-CN" altLang="en-US" dirty="0">
                <a:sym typeface="+mn-ea"/>
              </a:rPr>
              <a:t>共赢</a:t>
            </a:r>
            <a:endParaRPr lang="en-US" altLang="zh-CN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9017635" y="635"/>
            <a:ext cx="15365730" cy="13714730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zh-CN"/>
              <a:t>少点鸡汤，多点干货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080" y="3293745"/>
            <a:ext cx="6730365" cy="6730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我是 justjavac(迷渡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sz="5000"/>
              <a:t>我是 justjavac(迷渡)</a:t>
            </a:r>
            <a:endParaRPr sz="5000"/>
          </a:p>
          <a:p>
            <a:pPr>
              <a:lnSpc>
                <a:spcPct val="200000"/>
              </a:lnSpc>
            </a:pPr>
            <a:r>
              <a:rPr sz="5000"/>
              <a:t>天津卓朗科技 </a:t>
            </a:r>
            <a:r>
              <a:rPr lang="en-US" sz="5000"/>
              <a:t>- </a:t>
            </a:r>
            <a:r>
              <a:rPr sz="5000"/>
              <a:t>打卡助手前端部门负责人</a:t>
            </a:r>
            <a:endParaRPr sz="5000"/>
          </a:p>
          <a:p>
            <a:pPr>
              <a:lnSpc>
                <a:spcPct val="200000"/>
              </a:lnSpc>
            </a:pPr>
            <a:r>
              <a:rPr sz="5000"/>
              <a:t>V8 专栏作者</a:t>
            </a:r>
            <a:endParaRPr sz="5000"/>
          </a:p>
          <a:p>
            <a:pPr>
              <a:lnSpc>
                <a:spcPct val="200000"/>
              </a:lnSpc>
            </a:pPr>
            <a:r>
              <a:rPr sz="5000"/>
              <a:t>Deno 核心</a:t>
            </a:r>
            <a:r>
              <a:rPr lang="zh-CN" sz="5000"/>
              <a:t>开发者</a:t>
            </a:r>
            <a:endParaRPr lang="zh-CN" sz="500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315" y="3930015"/>
            <a:ext cx="11949430" cy="58559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2565400" y="3833447"/>
            <a:ext cx="19456400" cy="3409083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t>Node.js 生态有什么问题？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History of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History of JavaScript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1"/>
          <a:srcRect t="5765"/>
          <a:stretch>
            <a:fillRect/>
          </a:stretch>
        </p:blipFill>
        <p:spPr>
          <a:xfrm>
            <a:off x="1733550" y="2896592"/>
            <a:ext cx="21120100" cy="792263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Node.js 发布之后，JS 发生了很大变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Node.js 发布之后，JS 发生了很大变化</a:t>
            </a:r>
          </a:p>
        </p:txBody>
      </p:sp>
      <p:sp>
        <p:nvSpPr>
          <p:cNvPr id="192" name="Promise…"/>
          <p:cNvSpPr txBox="1"/>
          <p:nvPr>
            <p:ph type="body" idx="1"/>
          </p:nvPr>
        </p:nvSpPr>
        <p:spPr>
          <a:xfrm>
            <a:off x="2441475" y="3203576"/>
            <a:ext cx="19501050" cy="7792444"/>
          </a:xfrm>
          <a:prstGeom prst="rect">
            <a:avLst/>
          </a:prstGeom>
        </p:spPr>
        <p:txBody>
          <a:bodyPr/>
          <a:lstStyle/>
          <a:p>
            <a:pPr marL="554355" indent="-528955">
              <a:lnSpc>
                <a:spcPct val="190000"/>
              </a:lnSpc>
              <a:buSzPct val="125000"/>
              <a:buChar char="•"/>
              <a:defRPr sz="6000"/>
            </a:pPr>
            <a:r>
              <a:rPr sz="5000"/>
              <a:t>Promise</a:t>
            </a:r>
            <a:endParaRPr sz="5000"/>
          </a:p>
          <a:p>
            <a:pPr marL="554355" indent="-528955">
              <a:lnSpc>
                <a:spcPct val="190000"/>
              </a:lnSpc>
              <a:buSzPct val="125000"/>
              <a:buChar char="•"/>
              <a:defRPr sz="6000"/>
            </a:pPr>
            <a:r>
              <a:rPr sz="5000"/>
              <a:t>Async/Await</a:t>
            </a:r>
            <a:endParaRPr sz="5000"/>
          </a:p>
          <a:p>
            <a:pPr marL="554355" indent="-528955">
              <a:lnSpc>
                <a:spcPct val="190000"/>
              </a:lnSpc>
              <a:buSzPct val="125000"/>
              <a:buChar char="•"/>
              <a:defRPr sz="6000"/>
            </a:pPr>
            <a:r>
              <a:rPr sz="5000"/>
              <a:t>ES Modules</a:t>
            </a:r>
            <a:endParaRPr sz="5000"/>
          </a:p>
          <a:p>
            <a:pPr marL="554355" indent="-528955">
              <a:lnSpc>
                <a:spcPct val="190000"/>
              </a:lnSpc>
              <a:buSzPct val="125000"/>
              <a:buChar char="•"/>
              <a:defRPr sz="6000"/>
            </a:pPr>
            <a:r>
              <a:rPr sz="5000"/>
              <a:t>TypedArrays</a:t>
            </a:r>
            <a:endParaRPr sz="5000"/>
          </a:p>
          <a:p>
            <a:pPr marL="554355" indent="-528955">
              <a:lnSpc>
                <a:spcPct val="190000"/>
              </a:lnSpc>
              <a:buSzPct val="125000"/>
              <a:buChar char="•"/>
              <a:defRPr sz="6000"/>
            </a:pPr>
            <a:r>
              <a:rPr sz="5000"/>
              <a:t>…</a:t>
            </a:r>
            <a:endParaRPr sz="500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NPM 丰富的包😊"/>
          <p:cNvSpPr txBox="1"/>
          <p:nvPr>
            <p:ph type="title"/>
          </p:nvPr>
        </p:nvSpPr>
        <p:spPr>
          <a:xfrm>
            <a:off x="2086763" y="5655181"/>
            <a:ext cx="7083309" cy="1309291"/>
          </a:xfrm>
          <a:prstGeom prst="rect">
            <a:avLst/>
          </a:prstGeom>
        </p:spPr>
        <p:txBody>
          <a:bodyPr/>
          <a:lstStyle/>
          <a:p>
            <a:r>
              <a:t>NPM 丰富的包😊</a:t>
            </a:r>
          </a:p>
        </p:txBody>
      </p:sp>
      <p:pic>
        <p:nvPicPr>
          <p:cNvPr id="195" name="toptal-blog-image-1485880745952-0d808da7348344ead96210bb0b7e9e51.png" descr="toptal-blog-image-1485880745952-0d808da7348344ead96210bb0b7e9e5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9969" y="20177"/>
            <a:ext cx="12579299" cy="1257929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但是。。。😢"/>
          <p:cNvSpPr txBox="1"/>
          <p:nvPr>
            <p:ph type="title"/>
          </p:nvPr>
        </p:nvSpPr>
        <p:spPr>
          <a:xfrm>
            <a:off x="2565400" y="3833447"/>
            <a:ext cx="19456400" cy="3409083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t>但是。。。😢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873" y="115697"/>
            <a:ext cx="18876734" cy="1249884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carbon (1).png" descr="carbon (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3805" y="736600"/>
            <a:ext cx="20996390" cy="117951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2" name="When you run `npm install`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you run `npm install`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3783" y="4489450"/>
            <a:ext cx="15100301" cy="47371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3981" y="3422241"/>
            <a:ext cx="14859001" cy="802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7" name="deno 也使用 Node.js，并且。。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deno 也使用 Node.js，并且。。。</a:t>
            </a:r>
          </a:p>
        </p:txBody>
      </p:sp>
      <p:sp>
        <p:nvSpPr>
          <p:cNvPr id="208" name="😂"/>
          <p:cNvSpPr txBox="1"/>
          <p:nvPr/>
        </p:nvSpPr>
        <p:spPr>
          <a:xfrm>
            <a:off x="15262559" y="3528124"/>
            <a:ext cx="1130301" cy="1435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😂</a:t>
            </a:r>
          </a:p>
        </p:txBody>
      </p:sp>
      <p:sp>
        <p:nvSpPr>
          <p:cNvPr id="209" name="😂"/>
          <p:cNvSpPr txBox="1"/>
          <p:nvPr/>
        </p:nvSpPr>
        <p:spPr>
          <a:xfrm>
            <a:off x="16386013" y="3528124"/>
            <a:ext cx="1130301" cy="1435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😂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当前 Node.js 生态存在的问题…"/>
          <p:cNvSpPr txBox="1"/>
          <p:nvPr>
            <p:ph type="body" sz="half" idx="1"/>
          </p:nvPr>
        </p:nvSpPr>
        <p:spPr>
          <a:xfrm>
            <a:off x="7350125" y="1915795"/>
            <a:ext cx="14636115" cy="97815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61670" indent="-661670">
              <a:lnSpc>
                <a:spcPct val="180000"/>
              </a:lnSpc>
              <a:buSzPct val="125000"/>
              <a:buChar char="•"/>
            </a:pPr>
            <a:r>
              <a:rPr lang="zh-CN"/>
              <a:t>我的开源之路</a:t>
            </a:r>
            <a:endParaRPr lang="zh-CN"/>
          </a:p>
          <a:p>
            <a:pPr marL="661670" indent="-661670">
              <a:lnSpc>
                <a:spcPct val="180000"/>
              </a:lnSpc>
              <a:buSzPct val="125000"/>
              <a:buChar char="•"/>
            </a:pPr>
            <a:r>
              <a:rPr lang="zh-CN"/>
              <a:t>为什么参与开源？</a:t>
            </a:r>
            <a:endParaRPr lang="zh-CN"/>
          </a:p>
          <a:p>
            <a:pPr marL="661670" indent="-661670">
              <a:lnSpc>
                <a:spcPct val="180000"/>
              </a:lnSpc>
              <a:buSzPct val="125000"/>
              <a:buChar char="•"/>
            </a:pPr>
            <a:r>
              <a:rPr>
                <a:sym typeface="+mn-ea"/>
              </a:rPr>
              <a:t>当前 Node.js 生态存在的问题</a:t>
            </a:r>
            <a:endParaRPr>
              <a:sym typeface="+mn-ea"/>
            </a:endParaRPr>
          </a:p>
          <a:p>
            <a:pPr marL="661670" indent="-661670">
              <a:lnSpc>
                <a:spcPct val="180000"/>
              </a:lnSpc>
              <a:buSzPct val="125000"/>
              <a:buChar char="•"/>
            </a:pPr>
            <a:r>
              <a:t>Deno 与 Node.js 的异同</a:t>
            </a:r>
          </a:p>
          <a:p>
            <a:pPr marL="661670" indent="-661670">
              <a:lnSpc>
                <a:spcPct val="180000"/>
              </a:lnSpc>
              <a:buSzPct val="125000"/>
              <a:buChar char="•"/>
            </a:pPr>
            <a:r>
              <a:t>深入理解 Deno 底层架构</a:t>
            </a:r>
          </a:p>
          <a:p>
            <a:pPr marL="661670" indent="-661670">
              <a:lnSpc>
                <a:spcPct val="180000"/>
              </a:lnSpc>
              <a:buSzPct val="125000"/>
              <a:buChar char="•"/>
            </a:pPr>
            <a:r>
              <a:t>Deno 目前的生态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eno 的底层技术：…"/>
          <p:cNvSpPr txBox="1"/>
          <p:nvPr>
            <p:ph type="body" idx="1"/>
          </p:nvPr>
        </p:nvSpPr>
        <p:spPr>
          <a:xfrm>
            <a:off x="2441475" y="3203576"/>
            <a:ext cx="19501050" cy="779244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90000"/>
              </a:lnSpc>
            </a:pPr>
            <a:r>
              <a:rPr sz="5000"/>
              <a:t>Deno 的底层技术：</a:t>
            </a:r>
            <a:endParaRPr sz="5000"/>
          </a:p>
          <a:p>
            <a:pPr marL="554355" indent="-528955">
              <a:lnSpc>
                <a:spcPct val="190000"/>
              </a:lnSpc>
              <a:buSzPct val="125000"/>
              <a:buChar char="•"/>
            </a:pPr>
            <a:r>
              <a:rPr sz="5000"/>
              <a:t>V8</a:t>
            </a:r>
            <a:endParaRPr sz="5000"/>
          </a:p>
          <a:p>
            <a:pPr marL="554355" indent="-528955">
              <a:lnSpc>
                <a:spcPct val="190000"/>
              </a:lnSpc>
              <a:buSzPct val="125000"/>
              <a:buChar char="•"/>
            </a:pPr>
            <a:r>
              <a:rPr sz="5000"/>
              <a:t>Rust</a:t>
            </a:r>
            <a:endParaRPr sz="5000"/>
          </a:p>
          <a:p>
            <a:pPr marL="554355" indent="-528955">
              <a:lnSpc>
                <a:spcPct val="190000"/>
              </a:lnSpc>
              <a:buSzPct val="125000"/>
              <a:buChar char="•"/>
            </a:pPr>
            <a:r>
              <a:rPr sz="5000"/>
              <a:t>Tokio（event loop）</a:t>
            </a:r>
            <a:endParaRPr sz="5000"/>
          </a:p>
          <a:p>
            <a:pPr marL="554355" indent="-528955">
              <a:lnSpc>
                <a:spcPct val="190000"/>
              </a:lnSpc>
              <a:buSzPct val="125000"/>
              <a:buChar char="•"/>
            </a:pPr>
            <a:r>
              <a:rPr sz="5000"/>
              <a:t>TypeScript</a:t>
            </a:r>
            <a:endParaRPr sz="5000"/>
          </a:p>
        </p:txBody>
      </p:sp>
      <p:sp>
        <p:nvSpPr>
          <p:cNvPr id="212" name="Deno is a new server-side JavaScript run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Deno is a new </a:t>
            </a:r>
            <a:r>
              <a:rPr b="1"/>
              <a:t>server-side</a:t>
            </a:r>
            <a:r>
              <a:t> JavaScript runtime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Node vs Den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Node vs Deno</a:t>
            </a:r>
          </a:p>
        </p:txBody>
      </p:sp>
      <p:sp>
        <p:nvSpPr>
          <p:cNvPr id="215" name="Node…"/>
          <p:cNvSpPr txBox="1"/>
          <p:nvPr>
            <p:ph type="body" sz="half" idx="1"/>
          </p:nvPr>
        </p:nvSpPr>
        <p:spPr>
          <a:xfrm>
            <a:off x="3215111" y="3382301"/>
            <a:ext cx="8602190" cy="7907770"/>
          </a:xfrm>
          <a:prstGeom prst="rect">
            <a:avLst/>
          </a:prstGeom>
        </p:spPr>
        <p:txBody>
          <a:bodyPr lIns="91424" tIns="91424" rIns="91424" bIns="91424"/>
          <a:lstStyle/>
          <a:p>
            <a:pPr algn="r" defTabSz="914400">
              <a:lnSpc>
                <a:spcPct val="115000"/>
              </a:lnSpc>
              <a:buClr>
                <a:srgbClr val="595959"/>
              </a:buClr>
              <a:buFont typeface="Arial" panose="020B0604020202020204"/>
              <a:defRPr b="1">
                <a:solidFill>
                  <a:srgbClr val="595959"/>
                </a:solidFill>
              </a:defRPr>
            </a:pPr>
            <a:r>
              <a:t>Node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Server-side JS</a:t>
            </a:r>
          </a:p>
          <a:p>
            <a:pPr lvl="1" indent="1625600"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V8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Libuv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C++</a:t>
            </a:r>
          </a:p>
        </p:txBody>
      </p:sp>
      <p:sp>
        <p:nvSpPr>
          <p:cNvPr id="216" name="Google Shape;266;p36"/>
          <p:cNvSpPr txBox="1"/>
          <p:nvPr/>
        </p:nvSpPr>
        <p:spPr>
          <a:xfrm>
            <a:off x="12617500" y="3382301"/>
            <a:ext cx="9111461" cy="807812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pPr algn="l" defTabSz="914400">
              <a:lnSpc>
                <a:spcPct val="115000"/>
              </a:lnSpc>
              <a:buClr>
                <a:srgbClr val="595959"/>
              </a:buClr>
              <a:buFont typeface="Arial" panose="020B0604020202020204"/>
              <a:defRPr sz="40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Deno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Server-side TS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V8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Tokio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Rust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eno vs 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Deno vs OS</a:t>
            </a:r>
          </a:p>
        </p:txBody>
      </p:sp>
      <p:sp>
        <p:nvSpPr>
          <p:cNvPr id="219" name="Linux…"/>
          <p:cNvSpPr txBox="1"/>
          <p:nvPr>
            <p:ph type="body" sz="half" idx="1"/>
          </p:nvPr>
        </p:nvSpPr>
        <p:spPr>
          <a:xfrm>
            <a:off x="3037311" y="2904115"/>
            <a:ext cx="8602190" cy="7907770"/>
          </a:xfrm>
          <a:prstGeom prst="rect">
            <a:avLst/>
          </a:prstGeom>
        </p:spPr>
        <p:txBody>
          <a:bodyPr lIns="91424" tIns="91424" rIns="91424" bIns="91424"/>
          <a:lstStyle/>
          <a:p>
            <a:pPr algn="r" defTabSz="914400">
              <a:lnSpc>
                <a:spcPct val="115000"/>
              </a:lnSpc>
              <a:buClr>
                <a:srgbClr val="595959"/>
              </a:buClr>
              <a:buFont typeface="Arial" panose="020B0604020202020204"/>
              <a:defRPr b="1">
                <a:solidFill>
                  <a:srgbClr val="595959"/>
                </a:solidFill>
              </a:defRPr>
            </a:pPr>
            <a:r>
              <a:t>Linux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Processes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Syscalls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File descriptors (fd)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Scheduler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Userland: libc++ / glib / boost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defRPr>
            </a:pPr>
            <a:r>
              <a:t>  /proc/$$/stat</a:t>
            </a:r>
          </a:p>
          <a:p>
            <a:pPr algn="r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>
                <a:solidFill>
                  <a:srgbClr val="595959"/>
                </a:solidFill>
              </a:defRPr>
            </a:pPr>
            <a:r>
              <a:t>man pages</a:t>
            </a:r>
          </a:p>
        </p:txBody>
      </p:sp>
      <p:sp>
        <p:nvSpPr>
          <p:cNvPr id="220" name="Google Shape;266;p36"/>
          <p:cNvSpPr txBox="1"/>
          <p:nvPr/>
        </p:nvSpPr>
        <p:spPr>
          <a:xfrm>
            <a:off x="12439700" y="2904115"/>
            <a:ext cx="9111461" cy="807812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pPr algn="l" defTabSz="914400">
              <a:lnSpc>
                <a:spcPct val="115000"/>
              </a:lnSpc>
              <a:buClr>
                <a:srgbClr val="595959"/>
              </a:buClr>
              <a:buFont typeface="Arial" panose="020B0604020202020204"/>
              <a:defRPr sz="40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Deno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Web Workers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Ops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Resource ids (rid)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Tokio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deno_std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defRPr>
            </a:pPr>
            <a:r>
              <a:t>deno.metrics()</a:t>
            </a:r>
          </a:p>
          <a:p>
            <a:pPr algn="l" defTabSz="914400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Font typeface="Arial" panose="020B0604020202020204"/>
              <a:defRPr sz="4000" b="0">
                <a:solidFill>
                  <a:srgbClr val="595959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defRPr>
            </a:pPr>
            <a:r>
              <a:t>deno --types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eno 是一个可执行文件…"/>
          <p:cNvSpPr txBox="1"/>
          <p:nvPr>
            <p:ph type="body" idx="1"/>
          </p:nvPr>
        </p:nvSpPr>
        <p:spPr>
          <a:xfrm>
            <a:off x="2441475" y="3525142"/>
            <a:ext cx="19501050" cy="779244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90000"/>
              </a:lnSpc>
            </a:pPr>
            <a:r>
              <a:rPr sz="5000"/>
              <a:t>Deno 是一个可执行文件</a:t>
            </a:r>
            <a:endParaRPr sz="5000"/>
          </a:p>
          <a:p>
            <a:pPr>
              <a:lnSpc>
                <a:spcPct val="190000"/>
              </a:lnSpc>
            </a:pPr>
            <a:r>
              <a:rPr sz="5000"/>
              <a:t>这个可执行文件就是你运行 Deno 程序所需要的全部东西</a:t>
            </a:r>
            <a:endParaRPr sz="5000"/>
          </a:p>
          <a:p>
            <a:pPr>
              <a:lnSpc>
                <a:spcPct val="190000"/>
              </a:lnSpc>
            </a:pPr>
            <a:r>
              <a:rPr sz="5000"/>
              <a:t>Deno 总是并且永远采用这种方式发行</a:t>
            </a:r>
            <a:endParaRPr sz="5000"/>
          </a:p>
          <a:p>
            <a:pPr>
              <a:lnSpc>
                <a:spcPct val="190000"/>
              </a:lnSpc>
            </a:pPr>
            <a:r>
              <a:rPr sz="5000"/>
              <a:t>Deno 是独立于系统和平台的</a:t>
            </a:r>
            <a:endParaRPr sz="5000"/>
          </a:p>
          <a:p>
            <a:pPr>
              <a:lnSpc>
                <a:spcPct val="190000"/>
              </a:lnSpc>
            </a:pPr>
            <a:r>
              <a:rPr sz="5000"/>
              <a:t>目前 Deno 可以在 Mac、Linux、Windows 系统上运行</a:t>
            </a:r>
            <a:endParaRPr sz="5000"/>
          </a:p>
        </p:txBody>
      </p:sp>
      <p:sp>
        <p:nvSpPr>
          <p:cNvPr id="223" name="Deno 只有一个可执行文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Deno </a:t>
            </a:r>
            <a:r>
              <a:t>只</a:t>
            </a:r>
            <a:r>
              <a:t>有</a:t>
            </a:r>
            <a:r>
              <a:t>一</a:t>
            </a:r>
            <a:r>
              <a:t>个可执行文件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rl -fsSL https://deno.land/x/install/install.sh | sh"/>
          <p:cNvSpPr txBox="1"/>
          <p:nvPr>
            <p:ph type="body" idx="1"/>
          </p:nvPr>
        </p:nvSpPr>
        <p:spPr>
          <a:xfrm>
            <a:off x="2441475" y="3206750"/>
            <a:ext cx="19601306" cy="6833967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sz="5000">
                <a:latin typeface="Helvetica" charset="0"/>
                <a:cs typeface="Helvetica" charset="0"/>
              </a:rPr>
              <a:t>curl -fsSL https://deno.land/x/install/install.sh | sh</a:t>
            </a:r>
            <a:endParaRPr sz="5000">
              <a:latin typeface="Helvetica" charset="0"/>
              <a:cs typeface="Helvetica" charset="0"/>
            </a:endParaRPr>
          </a:p>
        </p:txBody>
      </p:sp>
      <p:sp>
        <p:nvSpPr>
          <p:cNvPr id="226" name="安装 Den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安装 Deno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~ deno https://deno.land/std/examples/welcome.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sz="5000">
                <a:latin typeface="Helvetica" charset="0"/>
                <a:cs typeface="Helvetica" charset="0"/>
              </a:rPr>
              <a:t>~ deno https://deno.land/std/examples/welcome.ts               </a:t>
            </a:r>
            <a:endParaRPr sz="5000">
              <a:latin typeface="Helvetica" charset="0"/>
              <a:cs typeface="Helvetica" charset="0"/>
            </a:endParaRPr>
          </a:p>
          <a:p>
            <a:pPr>
              <a:lnSpc>
                <a:spcPct val="110000"/>
              </a:lnSpc>
              <a:defRPr>
                <a:latin typeface="Monaco"/>
                <a:ea typeface="Monaco"/>
                <a:cs typeface="Monaco"/>
                <a:sym typeface="Monaco"/>
              </a:defRPr>
            </a:pPr>
            <a:endParaRPr sz="5000">
              <a:latin typeface="Helvetica" charset="0"/>
              <a:cs typeface="Helvetica" charset="0"/>
            </a:endParaRPr>
          </a:p>
          <a:p>
            <a:pPr>
              <a:lnSpc>
                <a:spcPct val="110000"/>
              </a:lnSpc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sz="5000">
                <a:latin typeface="Helvetica" charset="0"/>
                <a:cs typeface="Helvetica" charset="0"/>
              </a:rPr>
              <a:t>Download https://deno.land/std/examples/welcome.ts</a:t>
            </a:r>
            <a:endParaRPr sz="5000">
              <a:latin typeface="Helvetica" charset="0"/>
              <a:cs typeface="Helvetica" charset="0"/>
            </a:endParaRPr>
          </a:p>
          <a:p>
            <a:pPr>
              <a:lnSpc>
                <a:spcPct val="110000"/>
              </a:lnSpc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sz="5000">
                <a:latin typeface="Helvetica" charset="0"/>
                <a:cs typeface="Helvetica" charset="0"/>
              </a:rPr>
              <a:t>Compile https://deno.land/std/examples/welcome.ts</a:t>
            </a:r>
            <a:endParaRPr sz="5000">
              <a:latin typeface="Helvetica" charset="0"/>
              <a:cs typeface="Helvetica" charset="0"/>
            </a:endParaRPr>
          </a:p>
          <a:p>
            <a:pPr>
              <a:lnSpc>
                <a:spcPct val="110000"/>
              </a:lnSpc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sz="5000">
                <a:latin typeface="Helvetica" charset="0"/>
                <a:cs typeface="Helvetica" charset="0"/>
              </a:rPr>
              <a:t>Welcome to Deno 🦕</a:t>
            </a:r>
            <a:endParaRPr sz="5000">
              <a:latin typeface="Helvetica" charset="0"/>
              <a:cs typeface="Helvetica" charset="0"/>
            </a:endParaRPr>
          </a:p>
          <a:p>
            <a:pPr>
              <a:lnSpc>
                <a:spcPct val="110000"/>
              </a:lnSpc>
              <a:defRPr>
                <a:latin typeface="Monaco"/>
                <a:ea typeface="Monaco"/>
                <a:cs typeface="Monaco"/>
                <a:sym typeface="Monaco"/>
              </a:defRPr>
            </a:pPr>
            <a:endParaRPr sz="5000">
              <a:latin typeface="Helvetica" charset="0"/>
              <a:cs typeface="Helvetica" charset="0"/>
            </a:endParaRPr>
          </a:p>
          <a:p>
            <a:pPr>
              <a:lnSpc>
                <a:spcPct val="110000"/>
              </a:lnSpc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sz="5000">
                <a:latin typeface="Helvetica" charset="0"/>
                <a:cs typeface="Helvetica" charset="0"/>
              </a:rPr>
              <a:t>~ deno https://deno.land/std/examples/welcome.ts</a:t>
            </a:r>
            <a:endParaRPr sz="5000">
              <a:latin typeface="Helvetica" charset="0"/>
              <a:cs typeface="Helvetica" charset="0"/>
            </a:endParaRPr>
          </a:p>
          <a:p>
            <a:pPr>
              <a:lnSpc>
                <a:spcPct val="110000"/>
              </a:lnSpc>
              <a:defRPr>
                <a:latin typeface="Monaco"/>
                <a:ea typeface="Monaco"/>
                <a:cs typeface="Monaco"/>
                <a:sym typeface="Monaco"/>
              </a:defRPr>
            </a:pPr>
            <a:endParaRPr sz="5000">
              <a:latin typeface="Helvetica" charset="0"/>
              <a:cs typeface="Helvetica" charset="0"/>
            </a:endParaRPr>
          </a:p>
          <a:p>
            <a:pPr>
              <a:lnSpc>
                <a:spcPct val="110000"/>
              </a:lnSpc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sz="5000">
                <a:latin typeface="Helvetica" charset="0"/>
                <a:cs typeface="Helvetica" charset="0"/>
              </a:rPr>
              <a:t>Welcome to Deno 🦕</a:t>
            </a:r>
            <a:endParaRPr sz="5000">
              <a:latin typeface="Helvetica" charset="0"/>
              <a:cs typeface="Helvetica" charset="0"/>
            </a:endParaRPr>
          </a:p>
        </p:txBody>
      </p:sp>
      <p:sp>
        <p:nvSpPr>
          <p:cNvPr id="229" name="运行 Den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运行 Deno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mport { serve } from &quot;https://deno.land/std@v0.6/http/server.ts&quot;;…"/>
          <p:cNvSpPr txBox="1"/>
          <p:nvPr>
            <p:ph type="body" idx="1"/>
          </p:nvPr>
        </p:nvSpPr>
        <p:spPr>
          <a:xfrm>
            <a:off x="2463800" y="2668270"/>
            <a:ext cx="19500850" cy="10073005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31850">
              <a:lnSpc>
                <a:spcPct val="150000"/>
              </a:lnSpc>
              <a:buClr>
                <a:srgbClr val="595959"/>
              </a:buClr>
              <a:buFont typeface="Arial" panose="020B0604020202020204"/>
              <a:defRPr sz="3640">
                <a:solidFill>
                  <a:srgbClr val="D73A4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>
                <a:latin typeface="Helvetica" charset="0"/>
                <a:cs typeface="Helvetica" charset="0"/>
              </a:rPr>
              <a:t>import</a:t>
            </a:r>
            <a:r>
              <a:rPr sz="5000">
                <a:solidFill>
                  <a:srgbClr val="24292E"/>
                </a:solidFill>
                <a:latin typeface="Helvetica" charset="0"/>
                <a:cs typeface="Helvetica" charset="0"/>
              </a:rPr>
              <a:t> { serve } </a:t>
            </a:r>
            <a:r>
              <a:rPr sz="5000">
                <a:latin typeface="Helvetica" charset="0"/>
                <a:cs typeface="Helvetica" charset="0"/>
              </a:rPr>
              <a:t>from</a:t>
            </a:r>
            <a:r>
              <a:rPr sz="5000">
                <a:solidFill>
                  <a:srgbClr val="24292E"/>
                </a:solidFill>
                <a:latin typeface="Helvetica" charset="0"/>
                <a:cs typeface="Helvetica" charset="0"/>
              </a:rPr>
              <a:t> </a:t>
            </a:r>
            <a:r>
              <a:rPr sz="5000">
                <a:solidFill>
                  <a:srgbClr val="032F62"/>
                </a:solidFill>
                <a:latin typeface="Helvetica" charset="0"/>
                <a:cs typeface="Helvetica" charset="0"/>
              </a:rPr>
              <a:t>"https://deno.land/std@v0.6/http/server.ts"</a:t>
            </a:r>
            <a:r>
              <a:rPr sz="5000">
                <a:solidFill>
                  <a:srgbClr val="24292E"/>
                </a:solidFill>
                <a:latin typeface="Helvetica" charset="0"/>
                <a:cs typeface="Helvetica" charset="0"/>
              </a:rPr>
              <a:t>;</a:t>
            </a:r>
            <a:endParaRPr sz="5000">
              <a:solidFill>
                <a:srgbClr val="24292E"/>
              </a:solidFill>
              <a:latin typeface="Helvetica" charset="0"/>
              <a:cs typeface="Helvetica" charset="0"/>
            </a:endParaRPr>
          </a:p>
          <a:p>
            <a:pPr defTabSz="831850">
              <a:lnSpc>
                <a:spcPct val="115000"/>
              </a:lnSpc>
              <a:defRPr sz="3640">
                <a:solidFill>
                  <a:srgbClr val="595959"/>
                </a:solidFill>
              </a:defRPr>
            </a:pPr>
            <a:endParaRPr sz="5000">
              <a:solidFill>
                <a:srgbClr val="24292E"/>
              </a:solidFill>
              <a:latin typeface="Helvetica" charset="0"/>
              <a:cs typeface="Helvetica" charset="0"/>
            </a:endParaRPr>
          </a:p>
          <a:p>
            <a:pPr marL="681990" indent="-577850" defTabSz="831850">
              <a:lnSpc>
                <a:spcPct val="140000"/>
              </a:lnSpc>
              <a:spcBef>
                <a:spcPts val="1400"/>
              </a:spcBef>
              <a:buClr>
                <a:srgbClr val="595959"/>
              </a:buClr>
              <a:buSzPts val="3600"/>
              <a:buFont typeface="Arial" panose="020B0604020202020204"/>
              <a:buChar char="●"/>
              <a:defRPr sz="3640"/>
            </a:pPr>
            <a:r>
              <a:rPr sz="5000">
                <a:latin typeface="Helvetica" charset="0"/>
                <a:cs typeface="Helvetica" charset="0"/>
              </a:rPr>
              <a:t>简单、标准、兼容于浏览器的模块系统。</a:t>
            </a:r>
            <a:br>
              <a:rPr sz="5000">
                <a:latin typeface="Helvetica" charset="0"/>
                <a:cs typeface="Helvetica" charset="0"/>
              </a:rPr>
            </a:br>
            <a:r>
              <a:rPr sz="5000">
                <a:latin typeface="Helvetica" charset="0"/>
                <a:cs typeface="Helvetica" charset="0"/>
              </a:rPr>
              <a:t>没有 "node_modules" 和 "index.js"</a:t>
            </a:r>
            <a:endParaRPr sz="5000">
              <a:latin typeface="Helvetica" charset="0"/>
              <a:cs typeface="Helvetica" charset="0"/>
            </a:endParaRPr>
          </a:p>
          <a:p>
            <a:pPr marL="681990" indent="-577850" defTabSz="831850">
              <a:lnSpc>
                <a:spcPct val="140000"/>
              </a:lnSpc>
              <a:spcBef>
                <a:spcPts val="1400"/>
              </a:spcBef>
              <a:buClr>
                <a:srgbClr val="595959"/>
              </a:buClr>
              <a:buSzPts val="3600"/>
              <a:buFont typeface="Arial" panose="020B0604020202020204"/>
              <a:buChar char="●"/>
              <a:defRPr sz="3640"/>
            </a:pPr>
            <a:r>
              <a:rPr sz="5000">
                <a:latin typeface="Helvetica" charset="0"/>
                <a:cs typeface="Helvetica" charset="0"/>
              </a:rPr>
              <a:t>不依赖于集中式服务器。</a:t>
            </a:r>
            <a:endParaRPr sz="5000">
              <a:latin typeface="Helvetica" charset="0"/>
              <a:cs typeface="Helvetica" charset="0"/>
            </a:endParaRPr>
          </a:p>
          <a:p>
            <a:pPr marL="681990" indent="-577850" defTabSz="831850">
              <a:lnSpc>
                <a:spcPct val="140000"/>
              </a:lnSpc>
              <a:spcBef>
                <a:spcPts val="1400"/>
              </a:spcBef>
              <a:buClr>
                <a:srgbClr val="595959"/>
              </a:buClr>
              <a:buSzPts val="3600"/>
              <a:buFont typeface="Arial" panose="020B0604020202020204"/>
              <a:buChar char="●"/>
              <a:defRPr sz="3640"/>
            </a:pPr>
            <a:r>
              <a:rPr sz="5000">
                <a:latin typeface="Helvetica" charset="0"/>
                <a:cs typeface="Helvetica" charset="0"/>
              </a:rPr>
              <a:t>Deno runtime 可以透明的加载、缓存、编译代码。</a:t>
            </a:r>
            <a:endParaRPr sz="5000">
              <a:latin typeface="Helvetica" charset="0"/>
              <a:cs typeface="Helvetica" charset="0"/>
            </a:endParaRPr>
          </a:p>
          <a:p>
            <a:pPr marL="681990" indent="-577850" defTabSz="831850">
              <a:lnSpc>
                <a:spcPct val="140000"/>
              </a:lnSpc>
              <a:spcBef>
                <a:spcPts val="1400"/>
              </a:spcBef>
              <a:buClr>
                <a:srgbClr val="595959"/>
              </a:buClr>
              <a:buSzPts val="3600"/>
              <a:buFont typeface="Arial" panose="020B0604020202020204"/>
              <a:buChar char="●"/>
              <a:defRPr sz="3640"/>
            </a:pPr>
            <a:r>
              <a:rPr sz="5000">
                <a:latin typeface="Helvetica" charset="0"/>
                <a:cs typeface="Helvetica" charset="0"/>
              </a:rPr>
              <a:t>无网络的情况下也可以运行。并且具有版本控制的功能。</a:t>
            </a:r>
            <a:endParaRPr sz="5000">
              <a:latin typeface="Helvetica" charset="0"/>
              <a:cs typeface="Helvetica" charset="0"/>
            </a:endParaRPr>
          </a:p>
          <a:p>
            <a:pPr marL="681990" indent="-577850" defTabSz="831850">
              <a:lnSpc>
                <a:spcPct val="140000"/>
              </a:lnSpc>
              <a:spcBef>
                <a:spcPts val="1400"/>
              </a:spcBef>
              <a:buClr>
                <a:srgbClr val="595959"/>
              </a:buClr>
              <a:buSzPts val="3600"/>
              <a:buFont typeface="Arial" panose="020B0604020202020204"/>
              <a:buChar char="●"/>
              <a:defRPr sz="3640"/>
            </a:pPr>
            <a:r>
              <a:rPr sz="5000">
                <a:latin typeface="Helvetica" charset="0"/>
                <a:cs typeface="Helvetica" charset="0"/>
              </a:rPr>
              <a:t>支持 </a:t>
            </a:r>
            <a:r>
              <a:rPr sz="5000" u="sng">
                <a:uFill>
                  <a:solidFill>
                    <a:srgbClr val="0097A7"/>
                  </a:solidFill>
                </a:uFill>
                <a:latin typeface="Helvetica" charset="0"/>
                <a:cs typeface="Helvetica" charset="0"/>
              </a:rPr>
              <a:t>import maps</a:t>
            </a:r>
            <a:r>
              <a:rPr sz="5000">
                <a:latin typeface="Helvetica" charset="0"/>
                <a:cs typeface="Helvetica" charset="0"/>
              </a:rPr>
              <a:t> 更方便地导入模块</a:t>
            </a:r>
            <a:endParaRPr sz="5000">
              <a:latin typeface="Helvetica" charset="0"/>
              <a:cs typeface="Helvetica" charset="0"/>
            </a:endParaRPr>
          </a:p>
        </p:txBody>
      </p:sp>
      <p:sp>
        <p:nvSpPr>
          <p:cNvPr id="232" name="使用 URL 导入模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使用 URL 导入模块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我们希望让用户能够运行不受信任的第三方代码  &gt; deno run https://deno.land/welcome.ts Welcome to Deno 🦕…"/>
          <p:cNvSpPr txBox="1"/>
          <p:nvPr>
            <p:ph type="body" idx="1"/>
          </p:nvPr>
        </p:nvSpPr>
        <p:spPr>
          <a:xfrm>
            <a:off x="2441575" y="3206750"/>
            <a:ext cx="19500850" cy="89636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749300" indent="-635000" defTabSz="914400">
              <a:lnSpc>
                <a:spcPct val="120000"/>
              </a:lnSpc>
              <a:buClr>
                <a:srgbClr val="595959"/>
              </a:buClr>
              <a:buSzPts val="4000"/>
              <a:buFont typeface="Arial" panose="020B0604020202020204"/>
              <a:buChar char="●"/>
              <a:defRPr>
                <a:solidFill>
                  <a:srgbClr val="595959"/>
                </a:solidFill>
              </a:defRPr>
            </a:pPr>
            <a:r>
              <a:rPr sz="5000">
                <a:latin typeface="Helvetica" charset="0"/>
                <a:cs typeface="Helvetica" charset="0"/>
              </a:rPr>
              <a:t>我们希望让用户能够运行不受信任的第三方代码</a:t>
            </a:r>
            <a:br>
              <a:rPr sz="5000">
                <a:latin typeface="Helvetica" charset="0"/>
                <a:cs typeface="Helvetica" charset="0"/>
              </a:rPr>
            </a:br>
            <a:br>
              <a:rPr sz="5000">
                <a:latin typeface="Helvetica" charset="0"/>
                <a:cs typeface="Helvetica" charset="0"/>
              </a:rPr>
            </a:br>
            <a:r>
              <a:rPr sz="5000">
                <a:latin typeface="Helvetica" charset="0"/>
                <a:ea typeface="Monaco"/>
                <a:cs typeface="Helvetica" charset="0"/>
                <a:sym typeface="Monaco"/>
              </a:rPr>
              <a:t>&gt; deno run https://deno.land/welcome.ts</a:t>
            </a:r>
            <a:br>
              <a:rPr sz="5000">
                <a:latin typeface="Helvetica" charset="0"/>
                <a:ea typeface="Monaco"/>
                <a:cs typeface="Helvetica" charset="0"/>
                <a:sym typeface="Monaco"/>
              </a:rPr>
            </a:br>
            <a:r>
              <a:rPr sz="5000">
                <a:latin typeface="Helvetica" charset="0"/>
                <a:ea typeface="Monaco"/>
                <a:cs typeface="Helvetica" charset="0"/>
                <a:sym typeface="Monaco"/>
              </a:rPr>
              <a:t>Welcome to Deno 🦕</a:t>
            </a:r>
            <a:br>
              <a:rPr sz="5000">
                <a:latin typeface="Helvetica" charset="0"/>
                <a:ea typeface="Consolas" panose="020B0609020204030204"/>
                <a:cs typeface="Helvetica" charset="0"/>
                <a:sym typeface="Consolas" panose="020B0609020204030204"/>
              </a:rPr>
            </a:br>
            <a:endParaRPr sz="5000">
              <a:latin typeface="Helvetica" charset="0"/>
              <a:ea typeface="Consolas" panose="020B0609020204030204"/>
              <a:cs typeface="Helvetica" charset="0"/>
              <a:sym typeface="Consolas" panose="020B0609020204030204"/>
            </a:endParaRPr>
          </a:p>
          <a:p>
            <a:pPr marL="749300" indent="-635000" defTabSz="914400">
              <a:lnSpc>
                <a:spcPct val="120000"/>
              </a:lnSpc>
              <a:buClr>
                <a:srgbClr val="595959"/>
              </a:buClr>
              <a:buSzPts val="4000"/>
              <a:buFont typeface="Arial" panose="020B0604020202020204"/>
              <a:buChar char="●"/>
              <a:defRPr>
                <a:solidFill>
                  <a:srgbClr val="595959"/>
                </a:solidFill>
              </a:defRPr>
            </a:pPr>
            <a:r>
              <a:rPr sz="5000">
                <a:latin typeface="Helvetica" charset="0"/>
                <a:cs typeface="Helvetica" charset="0"/>
              </a:rPr>
              <a:t>要访问磁盘、网络、子进程或高精度时间，用户必须使用可选的命令行标志：</a:t>
            </a:r>
            <a:br>
              <a:rPr sz="5000">
                <a:latin typeface="Helvetica" charset="0"/>
                <a:cs typeface="Helvetica" charset="0"/>
              </a:rPr>
            </a:br>
            <a:r>
              <a:rPr sz="5000">
                <a:latin typeface="Helvetica" charset="0"/>
                <a:ea typeface="Monaco"/>
                <a:cs typeface="Helvetica" charset="0"/>
                <a:sym typeface="Monaco"/>
              </a:rPr>
              <a:t>--allow-read=/tmp</a:t>
            </a:r>
            <a:br>
              <a:rPr sz="5000">
                <a:latin typeface="Helvetica" charset="0"/>
                <a:ea typeface="Monaco"/>
                <a:cs typeface="Helvetica" charset="0"/>
                <a:sym typeface="Monaco"/>
              </a:rPr>
            </a:br>
            <a:r>
              <a:rPr sz="5000">
                <a:latin typeface="Helvetica" charset="0"/>
                <a:ea typeface="Monaco"/>
                <a:cs typeface="Helvetica" charset="0"/>
                <a:sym typeface="Monaco"/>
              </a:rPr>
              <a:t>--allow-net=google.com</a:t>
            </a:r>
            <a:endParaRPr sz="5000">
              <a:latin typeface="Helvetica" charset="0"/>
              <a:ea typeface="Monaco"/>
              <a:cs typeface="Helvetica" charset="0"/>
              <a:sym typeface="Monaco"/>
            </a:endParaRPr>
          </a:p>
        </p:txBody>
      </p:sp>
      <p:sp>
        <p:nvSpPr>
          <p:cNvPr id="235" name="默认的安全模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默认的</a:t>
            </a:r>
            <a:r>
              <a:t>安全</a:t>
            </a:r>
            <a:r>
              <a:t>模式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ypeScript 编译器被编译进了 Deno。使用 V8 Snapshots 加速 TS 编译器的快速启动。…"/>
          <p:cNvSpPr txBox="1"/>
          <p:nvPr>
            <p:ph type="body" idx="1"/>
          </p:nvPr>
        </p:nvSpPr>
        <p:spPr>
          <a:xfrm>
            <a:off x="2463800" y="2643505"/>
            <a:ext cx="19500850" cy="9631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749300" indent="-635000" defTabSz="914400">
              <a:lnSpc>
                <a:spcPct val="150000"/>
              </a:lnSpc>
              <a:buClr>
                <a:srgbClr val="595959"/>
              </a:buClr>
              <a:buSzPts val="4000"/>
              <a:buFont typeface="Arial" panose="020B0604020202020204"/>
              <a:buChar char="●"/>
              <a:defRPr>
                <a:solidFill>
                  <a:srgbClr val="595959"/>
                </a:solidFill>
              </a:defRPr>
            </a:pPr>
            <a:r>
              <a:rPr sz="5000"/>
              <a:t>TypeScript 编译器被编译进了 Deno。使用 V8 Snapshots 加速 TS 编译器的快速启动。</a:t>
            </a:r>
            <a:endParaRPr sz="5000"/>
          </a:p>
          <a:p>
            <a:pPr marL="749300" indent="-635000" defTabSz="914400">
              <a:lnSpc>
                <a:spcPct val="150000"/>
              </a:lnSpc>
              <a:spcBef>
                <a:spcPts val="1600"/>
              </a:spcBef>
              <a:buClr>
                <a:srgbClr val="595959"/>
              </a:buClr>
              <a:buSzPts val="4000"/>
              <a:buFont typeface="Arial" panose="020B0604020202020204"/>
              <a:buChar char="●"/>
              <a:defRPr b="1">
                <a:solidFill>
                  <a:srgbClr val="595959"/>
                </a:solidFill>
              </a:defRPr>
            </a:pPr>
            <a:r>
              <a:rPr sz="5000"/>
              <a:t>支持并鼓励用户使用 JavaScript!</a:t>
            </a:r>
            <a:r>
              <a:rPr sz="5000" b="0"/>
              <a:t> </a:t>
            </a:r>
            <a:endParaRPr sz="5000" b="0"/>
          </a:p>
          <a:p>
            <a:pPr marL="749300" indent="-635000" defTabSz="914400">
              <a:lnSpc>
                <a:spcPct val="150000"/>
              </a:lnSpc>
              <a:spcBef>
                <a:spcPts val="1600"/>
              </a:spcBef>
              <a:buClr>
                <a:srgbClr val="595959"/>
              </a:buClr>
              <a:buSzPts val="4000"/>
              <a:buFont typeface="Arial" panose="020B0604020202020204"/>
              <a:buChar char="●"/>
              <a:defRPr>
                <a:solidFill>
                  <a:srgbClr val="595959"/>
                </a:solidFill>
              </a:defRPr>
            </a:pPr>
            <a:r>
              <a:rPr sz="5000"/>
              <a:t>当使用 JS 时，不会使用 TS compiler，因此开发者不用担心 runtime 膨胀。</a:t>
            </a:r>
            <a:endParaRPr sz="5000"/>
          </a:p>
          <a:p>
            <a:pPr marL="749300" indent="-635000" defTabSz="914400">
              <a:lnSpc>
                <a:spcPct val="150000"/>
              </a:lnSpc>
              <a:spcBef>
                <a:spcPts val="1600"/>
              </a:spcBef>
              <a:buClr>
                <a:srgbClr val="595959"/>
              </a:buClr>
              <a:buSzPts val="4000"/>
              <a:buFont typeface="Arial" panose="020B0604020202020204"/>
              <a:buChar char="●"/>
              <a:defRPr>
                <a:solidFill>
                  <a:srgbClr val="595959"/>
                </a:solidFill>
              </a:defRPr>
            </a:pPr>
            <a:r>
              <a:rPr sz="5000"/>
              <a:t>Deno runtime 和标准模块使用 TypeScript 编写。</a:t>
            </a:r>
            <a:endParaRPr sz="5000"/>
          </a:p>
          <a:p>
            <a:pPr marL="749300" indent="-635000" defTabSz="914400">
              <a:lnSpc>
                <a:spcPct val="150000"/>
              </a:lnSpc>
              <a:spcBef>
                <a:spcPts val="1600"/>
              </a:spcBef>
              <a:buClr>
                <a:srgbClr val="595959"/>
              </a:buClr>
              <a:buSzPts val="4000"/>
              <a:buFont typeface="Arial" panose="020B0604020202020204"/>
              <a:buChar char="●"/>
              <a:defRPr>
                <a:solidFill>
                  <a:srgbClr val="595959"/>
                </a:solidFill>
              </a:defRPr>
            </a:pPr>
            <a:r>
              <a:rPr sz="5000"/>
              <a:t>VS Code 插件： </a:t>
            </a:r>
            <a:r>
              <a:rPr sz="5000"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</a:rPr>
              <a:t>https://github.com/justjavac/vscode-deno</a:t>
            </a:r>
            <a:endParaRPr sz="5000" u="sng">
              <a:solidFill>
                <a:srgbClr val="0097A7"/>
              </a:solidFill>
              <a:uFill>
                <a:solidFill>
                  <a:srgbClr val="0097A7"/>
                </a:solidFill>
              </a:uFill>
            </a:endParaRPr>
          </a:p>
        </p:txBody>
      </p:sp>
      <p:sp>
        <p:nvSpPr>
          <p:cNvPr id="238" name="开箱即用的 TypeScript 支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开箱即用的 TypeScript 支持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Deno 的目标并不是支持全部的浏览器 API。它们有不同的目的。…"/>
          <p:cNvSpPr txBox="1"/>
          <p:nvPr>
            <p:ph type="body" idx="1"/>
          </p:nvPr>
        </p:nvSpPr>
        <p:spPr>
          <a:xfrm>
            <a:off x="2441575" y="3206750"/>
            <a:ext cx="19500850" cy="89636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681990" indent="-577850" defTabSz="831850">
              <a:lnSpc>
                <a:spcPct val="160000"/>
              </a:lnSpc>
              <a:buClr>
                <a:srgbClr val="595959"/>
              </a:buClr>
              <a:buSzPts val="3600"/>
              <a:buFont typeface="Arial" panose="020B0604020202020204"/>
              <a:buChar char="●"/>
              <a:defRPr sz="3640"/>
            </a:pPr>
            <a:r>
              <a:rPr sz="5000">
                <a:latin typeface="Helvetica" charset="0"/>
                <a:cs typeface="Helvetica" charset="0"/>
              </a:rPr>
              <a:t>Deno 的目标并不是支持全部的浏览器 API。它们有不同的目的。</a:t>
            </a:r>
            <a:endParaRPr sz="5000">
              <a:latin typeface="Helvetica" charset="0"/>
              <a:cs typeface="Helvetica" charset="0"/>
            </a:endParaRPr>
          </a:p>
          <a:p>
            <a:pPr marL="681990" indent="-577850" defTabSz="831850">
              <a:lnSpc>
                <a:spcPct val="160000"/>
              </a:lnSpc>
              <a:buClr>
                <a:srgbClr val="595959"/>
              </a:buClr>
              <a:buSzPts val="3600"/>
              <a:buFont typeface="Arial" panose="020B0604020202020204"/>
              <a:buChar char="●"/>
              <a:defRPr sz="3640"/>
            </a:pPr>
            <a:r>
              <a:rPr sz="5000">
                <a:latin typeface="Helvetica" charset="0"/>
                <a:cs typeface="Helvetica" charset="0"/>
              </a:rPr>
              <a:t>Deno 尽可能地使用浏览器 API。</a:t>
            </a:r>
            <a:endParaRPr sz="5000">
              <a:latin typeface="Helvetica" charset="0"/>
              <a:cs typeface="Helvetica" charset="0"/>
            </a:endParaRPr>
          </a:p>
          <a:p>
            <a:pPr marL="681990" indent="-577850" defTabSz="831850">
              <a:lnSpc>
                <a:spcPct val="160000"/>
              </a:lnSpc>
              <a:buClr>
                <a:srgbClr val="595959"/>
              </a:buClr>
              <a:buSzPts val="3600"/>
              <a:buFont typeface="Arial" panose="020B0604020202020204"/>
              <a:buChar char="●"/>
              <a:defRPr sz="3640"/>
            </a:pPr>
            <a:r>
              <a:rPr sz="5000">
                <a:latin typeface="Helvetica" charset="0"/>
                <a:cs typeface="Helvetica" charset="0"/>
              </a:rPr>
              <a:t>想要了解 Deno 支持哪些 API，可以查看全局变量 (v0.22.0)</a:t>
            </a:r>
            <a:endParaRPr sz="5000">
              <a:latin typeface="Helvetica" charset="0"/>
              <a:cs typeface="Helvetica" charset="0"/>
            </a:endParaRPr>
          </a:p>
          <a:p>
            <a:pPr defTabSz="831850">
              <a:lnSpc>
                <a:spcPct val="160000"/>
              </a:lnSpc>
              <a:spcBef>
                <a:spcPts val="1400"/>
              </a:spcBef>
              <a:buClr>
                <a:srgbClr val="595959"/>
              </a:buClr>
              <a:buFont typeface="Arial" panose="020B0604020202020204"/>
              <a:defRPr sz="3640">
                <a:solidFill>
                  <a:srgbClr val="59595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4000">
              <a:latin typeface="Helvetica" charset="0"/>
              <a:cs typeface="Helvetica" charset="0"/>
            </a:endParaRPr>
          </a:p>
          <a:p>
            <a:pPr defTabSz="831850">
              <a:lnSpc>
                <a:spcPct val="160000"/>
              </a:lnSpc>
              <a:spcBef>
                <a:spcPts val="1400"/>
              </a:spcBef>
              <a:buClr>
                <a:srgbClr val="595959"/>
              </a:buClr>
              <a:buFont typeface="Arial" panose="020B0604020202020204"/>
              <a:defRPr sz="3640">
                <a:solidFill>
                  <a:srgbClr val="59595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>
                <a:latin typeface="Helvetica" charset="0"/>
                <a:cs typeface="Helvetica" charset="0"/>
              </a:rPr>
              <a:t>window, atob, btoa, fetch, clearTimeout, clearInterval, setTimeout, setInterval, location, crypto, Blob, File, CustomEventInit, CustomEvent, EventInit, Event, EventTarget, URL, URLSearchParams, Headers, FormData, TextEncoder, TextDecoder, Request, performance, postMessage, Worker</a:t>
            </a:r>
            <a:endParaRPr sz="4000">
              <a:latin typeface="Helvetica" charset="0"/>
              <a:cs typeface="Helvetica" charset="0"/>
            </a:endParaRPr>
          </a:p>
        </p:txBody>
      </p:sp>
      <p:sp>
        <p:nvSpPr>
          <p:cNvPr id="241" name="浏览器兼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浏览器兼容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我的开源之路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1470" y="2287270"/>
            <a:ext cx="21180425" cy="98285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兼容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兼容性</a:t>
            </a:r>
          </a:p>
        </p:txBody>
      </p:sp>
      <p:pic>
        <p:nvPicPr>
          <p:cNvPr id="24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2225" y="2901950"/>
            <a:ext cx="16713201" cy="79121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5" name="图表来源 deno/wpt"/>
          <p:cNvSpPr txBox="1"/>
          <p:nvPr/>
        </p:nvSpPr>
        <p:spPr>
          <a:xfrm>
            <a:off x="8286977" y="10949108"/>
            <a:ext cx="4349206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140000"/>
              </a:lnSpc>
              <a:spcBef>
                <a:spcPts val="1600"/>
              </a:spcBef>
              <a:defRPr sz="4000" b="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图表来源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</a:rPr>
              <a:t>deno/wpt</a:t>
            </a:r>
            <a:endParaRPr u="sng">
              <a:solidFill>
                <a:srgbClr val="0097A7"/>
              </a:solidFill>
              <a:uFill>
                <a:solidFill>
                  <a:srgbClr val="0097A7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W3C vs WAHTWG"/>
          <p:cNvSpPr txBox="1"/>
          <p:nvPr>
            <p:ph type="title"/>
          </p:nvPr>
        </p:nvSpPr>
        <p:spPr>
          <a:xfrm>
            <a:off x="2565400" y="4659825"/>
            <a:ext cx="19456400" cy="2665003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t>W3C vs WAHTWG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&lt;!DOCTYPE html&gt;"/>
          <p:cNvSpPr txBox="1"/>
          <p:nvPr>
            <p:ph type="body" idx="1"/>
          </p:nvPr>
        </p:nvSpPr>
        <p:spPr>
          <a:xfrm>
            <a:off x="2441475" y="2961778"/>
            <a:ext cx="19501050" cy="779244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sz="5000">
                <a:latin typeface="Helvetica" charset="0"/>
                <a:cs typeface="Helvetica" charset="0"/>
              </a:rPr>
              <a:t>&lt;!DOCTYPE html&gt;</a:t>
            </a:r>
            <a:endParaRPr sz="5000">
              <a:latin typeface="Helvetica" charset="0"/>
              <a:cs typeface="Helvetica" charset="0"/>
            </a:endParaRPr>
          </a:p>
        </p:txBody>
      </p:sp>
      <p:sp>
        <p:nvSpPr>
          <p:cNvPr id="250" name="HTML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HTML5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在 HTML5 之前是 HTML4 吗？"/>
          <p:cNvSpPr txBox="1"/>
          <p:nvPr>
            <p:ph type="title"/>
          </p:nvPr>
        </p:nvSpPr>
        <p:spPr>
          <a:xfrm>
            <a:off x="2565400" y="5089626"/>
            <a:ext cx="19456400" cy="1309292"/>
          </a:xfrm>
          <a:prstGeom prst="rect">
            <a:avLst/>
          </a:prstGeom>
        </p:spPr>
        <p:txBody>
          <a:bodyPr anchor="ctr"/>
          <a:lstStyle>
            <a:lvl1pPr algn="ctr" defTabSz="561340"/>
          </a:lstStyle>
          <a:p>
            <a:r>
              <a:t>在 HTML5 之前是 HTML4 吗？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NO 🤔️"/>
          <p:cNvSpPr txBox="1"/>
          <p:nvPr>
            <p:ph type="title"/>
          </p:nvPr>
        </p:nvSpPr>
        <p:spPr>
          <a:xfrm>
            <a:off x="2565400" y="4389415"/>
            <a:ext cx="19456400" cy="2283969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t>NO 🤔️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&lt;!DOCTYPE html PUBLIC &quot;-//W3C//DTD XHTML 1.0 Transitional//EN&quot; “http://www.w3.org/TR/xhtml1/DTD/xhtml1-transitional.dtd&quot;&gt;"/>
          <p:cNvSpPr txBox="1"/>
          <p:nvPr>
            <p:ph type="body" idx="1"/>
          </p:nvPr>
        </p:nvSpPr>
        <p:spPr>
          <a:xfrm>
            <a:off x="351155" y="3206750"/>
            <a:ext cx="24033480" cy="779272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>
                <a:latin typeface="Helvetica" charset="0"/>
                <a:cs typeface="Helvetica" charset="0"/>
              </a:rPr>
              <a:t>&lt;!DOCTYPE html PUBLIC "-//W3C//DTD XHTML 1.0 Transitional//EN" “http://www.w3.org/TR/xhtml1/DTD/xhtml1-transitional.dtd"&gt;</a:t>
            </a:r>
            <a:endParaRPr>
              <a:latin typeface="Helvetica" charset="0"/>
              <a:cs typeface="Helvetica" charset="0"/>
            </a:endParaRPr>
          </a:p>
        </p:txBody>
      </p:sp>
      <p:sp>
        <p:nvSpPr>
          <p:cNvPr id="257" name="HTML + XML = X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HTML + XML = XHTML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ttps://html.spec.whatwg.org…"/>
          <p:cNvSpPr txBox="1"/>
          <p:nvPr>
            <p:ph type="body" idx="1"/>
          </p:nvPr>
        </p:nvSpPr>
        <p:spPr>
          <a:xfrm>
            <a:off x="2441475" y="3287004"/>
            <a:ext cx="19501050" cy="7762882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160000"/>
              </a:lnSpc>
              <a:buSzPct val="125000"/>
              <a:buChar char="•"/>
              <a:defRPr sz="5000"/>
            </a:pPr>
            <a:r>
              <a:t>https://html.spec.whatwg.org</a:t>
            </a:r>
          </a:p>
          <a:p>
            <a:pPr marL="635000" indent="-635000">
              <a:lnSpc>
                <a:spcPct val="160000"/>
              </a:lnSpc>
              <a:buSzPct val="125000"/>
              <a:buChar char="•"/>
              <a:defRPr sz="5000"/>
            </a:pPr>
            <a:r>
              <a:rPr u="sng"/>
              <a:t>https://console.spec.whatwg.org</a:t>
            </a:r>
            <a:endParaRPr u="sng"/>
          </a:p>
          <a:p>
            <a:pPr marL="635000" indent="-635000">
              <a:lnSpc>
                <a:spcPct val="160000"/>
              </a:lnSpc>
              <a:buSzPct val="125000"/>
              <a:buChar char="•"/>
              <a:defRPr sz="5000"/>
            </a:pPr>
            <a:r>
              <a:rPr u="sng"/>
              <a:t>https://encoding.spec.whatwg.org</a:t>
            </a:r>
            <a:endParaRPr u="sng"/>
          </a:p>
          <a:p>
            <a:pPr marL="635000" indent="-635000">
              <a:lnSpc>
                <a:spcPct val="160000"/>
              </a:lnSpc>
              <a:buSzPct val="125000"/>
              <a:buChar char="•"/>
              <a:defRPr sz="5000"/>
            </a:pPr>
            <a:r>
              <a:rPr u="sng"/>
              <a:t>https://fetch.spec.whatwg.org</a:t>
            </a:r>
            <a:endParaRPr u="sng"/>
          </a:p>
          <a:p>
            <a:pPr marL="635000" indent="-635000">
              <a:lnSpc>
                <a:spcPct val="160000"/>
              </a:lnSpc>
              <a:buSzPct val="125000"/>
              <a:buChar char="•"/>
              <a:defRPr sz="5000"/>
            </a:pPr>
            <a:r>
              <a:rPr u="sng"/>
              <a:t>https://url.spec.whatwg.org</a:t>
            </a:r>
            <a:endParaRPr u="sng"/>
          </a:p>
          <a:p>
            <a:pPr marL="635000" indent="-635000">
              <a:lnSpc>
                <a:spcPct val="160000"/>
              </a:lnSpc>
              <a:buSzPct val="125000"/>
              <a:buChar char="•"/>
              <a:defRPr sz="5000"/>
            </a:pPr>
            <a:r>
              <a:rPr u="sng"/>
              <a:t>https://streams.spec.whatwg.org</a:t>
            </a:r>
            <a:endParaRPr u="sng"/>
          </a:p>
        </p:txBody>
      </p:sp>
      <p:sp>
        <p:nvSpPr>
          <p:cNvPr id="260" name="WHATW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WHATWG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Node.js 的变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Node.js 的变化</a:t>
            </a:r>
          </a:p>
        </p:txBody>
      </p:sp>
      <p:pic>
        <p:nvPicPr>
          <p:cNvPr id="26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1406" y="2593133"/>
            <a:ext cx="18808701" cy="9613901"/>
          </a:xfrm>
          <a:prstGeom prst="rect">
            <a:avLst/>
          </a:prstGeom>
          <a:ln w="12700">
            <a:solidFill>
              <a:schemeClr val="accent2"/>
            </a:solidFill>
            <a:prstDash val="sysDot"/>
            <a:miter lim="400000"/>
            <a:headEnd/>
            <a:tailEnd/>
          </a:ln>
          <a:effectLst>
            <a:outerShdw blurRad="190500" dist="150244" dir="5400000" rotWithShape="0">
              <a:srgbClr val="000000">
                <a:alpha val="78758"/>
              </a:srgbClr>
            </a:outerShdw>
          </a:effectLst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像" descr="图像"/>
          <p:cNvPicPr>
            <a:picLocks noChangeAspect="1"/>
          </p:cNvPicPr>
          <p:nvPr/>
        </p:nvPicPr>
        <p:blipFill>
          <a:blip r:embed="rId1"/>
          <a:srcRect t="2605" b="1757"/>
          <a:stretch>
            <a:fillRect/>
          </a:stretch>
        </p:blipFill>
        <p:spPr>
          <a:xfrm>
            <a:off x="4568" y="-34221"/>
            <a:ext cx="11016919" cy="126879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Inside The Core"/>
          <p:cNvSpPr txBox="1"/>
          <p:nvPr>
            <p:ph type="title"/>
          </p:nvPr>
        </p:nvSpPr>
        <p:spPr>
          <a:xfrm>
            <a:off x="13747967" y="5655181"/>
            <a:ext cx="8537276" cy="1309291"/>
          </a:xfrm>
          <a:prstGeom prst="rect">
            <a:avLst/>
          </a:prstGeom>
        </p:spPr>
        <p:txBody>
          <a:bodyPr/>
          <a:lstStyle/>
          <a:p>
            <a:r>
              <a:t>Inside The Core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8" y="39237"/>
            <a:ext cx="23332424" cy="1254117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Node.js 发布之后，JS 发生了很大变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我的</a:t>
            </a:r>
            <a:r>
              <a:rPr lang="en-US" altLang="zh-CN"/>
              <a:t>2019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35455" y="4275455"/>
            <a:ext cx="19793585" cy="5165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385" y="280670"/>
            <a:ext cx="8031480" cy="13155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使用 TypeScript 编写…"/>
          <p:cNvSpPr txBox="1"/>
          <p:nvPr>
            <p:ph type="body" idx="1"/>
          </p:nvPr>
        </p:nvSpPr>
        <p:spPr>
          <a:xfrm>
            <a:off x="2441575" y="3206750"/>
            <a:ext cx="19848830" cy="9154160"/>
          </a:xfrm>
          <a:prstGeom prst="rect">
            <a:avLst/>
          </a:prstGeom>
        </p:spPr>
        <p:txBody>
          <a:bodyPr/>
          <a:lstStyle/>
          <a:p>
            <a:pPr marL="528955" indent="-528955">
              <a:lnSpc>
                <a:spcPct val="160000"/>
              </a:lnSpc>
              <a:buSzPct val="125000"/>
              <a:buChar char="•"/>
            </a:pPr>
            <a:r>
              <a:rPr sz="5000"/>
              <a:t>使用 TypeScript 编写</a:t>
            </a:r>
            <a:endParaRPr sz="5000"/>
          </a:p>
          <a:p>
            <a:pPr marL="528955" indent="-528955">
              <a:lnSpc>
                <a:spcPct val="160000"/>
              </a:lnSpc>
              <a:buSzPct val="125000"/>
              <a:buChar char="•"/>
            </a:pPr>
            <a:r>
              <a:rPr sz="5000"/>
              <a:t>没有任何“特权”</a:t>
            </a:r>
            <a:endParaRPr sz="5000"/>
          </a:p>
          <a:p>
            <a:pPr marL="528955" indent="-528955">
              <a:lnSpc>
                <a:spcPct val="160000"/>
              </a:lnSpc>
              <a:buSzPct val="125000"/>
              <a:buChar char="•"/>
            </a:pPr>
            <a:r>
              <a:rPr sz="5000"/>
              <a:t>在受限环境中运行</a:t>
            </a:r>
            <a:endParaRPr sz="5000"/>
          </a:p>
          <a:p>
            <a:pPr marL="528955" indent="-528955">
              <a:lnSpc>
                <a:spcPct val="160000"/>
              </a:lnSpc>
              <a:buSzPct val="125000"/>
              <a:buChar char="•"/>
            </a:pPr>
            <a:r>
              <a:rPr sz="5000"/>
              <a:t>如果需要运行特权代码（网络、文件系统、环境变量等）需要以消息的机制向 Rust 端申请</a:t>
            </a:r>
            <a:endParaRPr sz="5000"/>
          </a:p>
          <a:p>
            <a:pPr marL="528955" indent="-528955">
              <a:lnSpc>
                <a:spcPct val="160000"/>
              </a:lnSpc>
              <a:buSzPct val="125000"/>
              <a:buChar char="•"/>
            </a:pPr>
            <a:r>
              <a:rPr sz="5000"/>
              <a:t>通讯使用 TypedArray 传递</a:t>
            </a:r>
            <a:endParaRPr sz="5000"/>
          </a:p>
        </p:txBody>
      </p:sp>
      <p:sp>
        <p:nvSpPr>
          <p:cNvPr id="271" name="API 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 层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libdeno 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libdeno 层</a:t>
            </a:r>
          </a:p>
        </p:txBody>
      </p:sp>
      <p:sp>
        <p:nvSpPr>
          <p:cNvPr id="274" name="使用 C++ 编写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8955" indent="-528955">
              <a:lnSpc>
                <a:spcPct val="200000"/>
              </a:lnSpc>
              <a:buSzPct val="125000"/>
              <a:buChar char="•"/>
            </a:pPr>
            <a:r>
              <a:rPr sz="5000"/>
              <a:t>使用 C++ 编写</a:t>
            </a:r>
            <a:endParaRPr sz="5000"/>
          </a:p>
          <a:p>
            <a:pPr marL="528955" indent="-528955">
              <a:lnSpc>
                <a:spcPct val="200000"/>
              </a:lnSpc>
              <a:buSzPct val="125000"/>
              <a:buChar char="•"/>
            </a:pPr>
            <a:r>
              <a:rPr sz="5000"/>
              <a:t>介于 TypeScript 和 Rust 之间，负责两者之间的消息传递</a:t>
            </a:r>
            <a:endParaRPr sz="5000"/>
          </a:p>
          <a:p>
            <a:pPr marL="528955" indent="-528955">
              <a:lnSpc>
                <a:spcPct val="200000"/>
              </a:lnSpc>
              <a:buSzPct val="125000"/>
              <a:buChar char="•"/>
            </a:pPr>
            <a:r>
              <a:rPr sz="5000"/>
              <a:t>主要用来封装 V8</a:t>
            </a:r>
            <a:endParaRPr sz="5000"/>
          </a:p>
          <a:p>
            <a:pPr marL="528955" indent="-528955">
              <a:lnSpc>
                <a:spcPct val="200000"/>
              </a:lnSpc>
              <a:buSzPct val="125000"/>
              <a:buChar char="•"/>
            </a:pPr>
            <a:r>
              <a:rPr sz="5000"/>
              <a:t>Deno 的 snapshot 保存了一个完整的 TypeScript 编译器，极大的缩短了编译器的启动时间</a:t>
            </a:r>
            <a:endParaRPr sz="500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ust 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Rust 层</a:t>
            </a:r>
          </a:p>
        </p:txBody>
      </p:sp>
      <p:sp>
        <p:nvSpPr>
          <p:cNvPr id="277" name="文件系统、网络、环境变量等的“特权代码”读取由 Rust 实现…"/>
          <p:cNvSpPr txBox="1"/>
          <p:nvPr>
            <p:ph type="body" idx="1"/>
          </p:nvPr>
        </p:nvSpPr>
        <p:spPr>
          <a:xfrm>
            <a:off x="2462530" y="3206750"/>
            <a:ext cx="20587970" cy="95027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528955" indent="-528955">
              <a:lnSpc>
                <a:spcPct val="250000"/>
              </a:lnSpc>
              <a:buSzPct val="125000"/>
              <a:buChar char="•"/>
            </a:pPr>
            <a:r>
              <a:rPr sz="5000"/>
              <a:t>文件系统、网络、环境变量等的“特权代码”读取由 Rust 实现</a:t>
            </a:r>
            <a:endParaRPr sz="5000"/>
          </a:p>
          <a:p>
            <a:pPr marL="528955" indent="-528955">
              <a:lnSpc>
                <a:spcPct val="250000"/>
              </a:lnSpc>
              <a:buSzPct val="125000"/>
              <a:buChar char="•"/>
            </a:pPr>
            <a:r>
              <a:rPr sz="5000"/>
              <a:t>Deno 最初版本由 Go 实现，由于存在“双GC”的问题，后来改用 Rust 实现</a:t>
            </a:r>
            <a:endParaRPr sz="5000"/>
          </a:p>
          <a:p>
            <a:pPr marL="528955" indent="-528955">
              <a:lnSpc>
                <a:spcPct val="250000"/>
              </a:lnSpc>
              <a:buSzPct val="125000"/>
              <a:buChar char="•"/>
            </a:pPr>
            <a:r>
              <a:rPr sz="5000"/>
              <a:t>Tokio 维护了一个高效的线程池</a:t>
            </a:r>
            <a:endParaRPr sz="5000"/>
          </a:p>
          <a:p>
            <a:pPr marL="528955" indent="-528955">
              <a:lnSpc>
                <a:spcPct val="250000"/>
              </a:lnSpc>
              <a:buSzPct val="125000"/>
              <a:buChar char="•"/>
            </a:pPr>
            <a:r>
              <a:rPr sz="5000"/>
              <a:t>Tokio 依赖于 Rust 的 Future 特性，这个特性类似于 JavaScript 的 Promises</a:t>
            </a:r>
            <a:endParaRPr sz="500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通过消息传递机制进行 Native 绑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通过消息传递机制进行 Native 绑定</a:t>
            </a:r>
          </a:p>
        </p:txBody>
      </p:sp>
      <p:pic>
        <p:nvPicPr>
          <p:cNvPr id="28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4041" y="3439626"/>
            <a:ext cx="19175917" cy="70467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s://img.qunba.com/28d5b0f13cb84098a5307f55724b1f6c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92050" y="3465151"/>
            <a:ext cx="8191488" cy="4076753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加载 snapshot…"/>
          <p:cNvSpPr txBox="1"/>
          <p:nvPr>
            <p:ph type="body" idx="1"/>
          </p:nvPr>
        </p:nvSpPr>
        <p:spPr>
          <a:xfrm>
            <a:off x="2441575" y="3206750"/>
            <a:ext cx="19500850" cy="9058910"/>
          </a:xfrm>
          <a:prstGeom prst="rect">
            <a:avLst/>
          </a:prstGeom>
        </p:spPr>
        <p:txBody>
          <a:bodyPr/>
          <a:lstStyle/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加载 snapshot</a:t>
            </a:r>
            <a:endParaRPr sz="5000"/>
          </a:p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创建 isolatepshot</a:t>
            </a:r>
            <a:endParaRPr sz="5000"/>
          </a:p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在 rust 中注册消息监听函数和消息回调函数</a:t>
            </a:r>
            <a:endParaRPr sz="5000"/>
          </a:p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为 JS 执行环境创建 context</a:t>
            </a:r>
            <a:endParaRPr sz="5000"/>
          </a:p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使用 C/C++ 将 libdeno 的 API 绑定到 V8</a:t>
            </a:r>
            <a:endParaRPr sz="5000"/>
          </a:p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在 V8 中执行 js 函数：denoMain</a:t>
            </a:r>
            <a:endParaRPr sz="5000"/>
          </a:p>
        </p:txBody>
      </p:sp>
      <p:sp>
        <p:nvSpPr>
          <p:cNvPr id="285" name="跟 V8 交互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跟 V8 交互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wait deno.readFile(“./citys.json”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await deno.readFile(“./citys.json”)</a:t>
            </a:r>
            <a:endParaRPr sz="5000"/>
          </a:p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const nread = await sendAsyncMinimal(dispatch.OP_READ, rid, p)</a:t>
            </a:r>
            <a:endParaRPr sz="5000"/>
          </a:p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const buf = core.dispatch(opId, scratchBytes, zeroCopy) </a:t>
            </a:r>
            <a:endParaRPr sz="5000"/>
          </a:p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libdeno.send</a:t>
            </a:r>
            <a:endParaRPr sz="5000"/>
          </a:p>
          <a:p>
            <a:pPr marL="741045" indent="-741045">
              <a:lnSpc>
                <a:spcPct val="180000"/>
              </a:lnSpc>
              <a:buSzPct val="100000"/>
              <a:buAutoNum type="arabicPeriod"/>
            </a:pPr>
            <a:r>
              <a:rPr sz="5000"/>
              <a:t>void Send(const v8::FunctionCallbackInfo&lt;v8::Value&gt;&amp; args)</a:t>
            </a:r>
            <a:endParaRPr sz="5000"/>
          </a:p>
        </p:txBody>
      </p:sp>
      <p:sp>
        <p:nvSpPr>
          <p:cNvPr id="288" name="从 TypeScript 到 Rust 的调用流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从 TypeScript 到 Rust 的调用流程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Zero-Copy 机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Zero-Copy 机制</a:t>
            </a:r>
          </a:p>
        </p:txBody>
      </p:sp>
      <p:pic>
        <p:nvPicPr>
          <p:cNvPr id="29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102" y="3103364"/>
            <a:ext cx="15735301" cy="8636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Zero-Copy 机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Zero-Copy 机制</a:t>
            </a:r>
          </a:p>
        </p:txBody>
      </p:sp>
      <p:pic>
        <p:nvPicPr>
          <p:cNvPr id="29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2908300"/>
            <a:ext cx="15278100" cy="88773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Zero-Copy 机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Zero-Copy 机制</a:t>
            </a:r>
          </a:p>
        </p:txBody>
      </p:sp>
      <p:pic>
        <p:nvPicPr>
          <p:cNvPr id="29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0" y="2957314"/>
            <a:ext cx="14655800" cy="8775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Node.js 发布之后，JS 发生了很大变化"/>
          <p:cNvSpPr txBox="1"/>
          <p:nvPr>
            <p:ph type="title"/>
          </p:nvPr>
        </p:nvSpPr>
        <p:spPr>
          <a:xfrm>
            <a:off x="2463800" y="977900"/>
            <a:ext cx="9386570" cy="13093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我的</a:t>
            </a:r>
            <a:r>
              <a:rPr lang="en-US" altLang="zh-CN"/>
              <a:t>2019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935" y="2917190"/>
            <a:ext cx="10953750" cy="8705850"/>
          </a:xfrm>
          <a:prstGeom prst="rect">
            <a:avLst/>
          </a:prstGeom>
        </p:spPr>
      </p:pic>
      <p:sp>
        <p:nvSpPr>
          <p:cNvPr id="176" name="当前 Node.js 生态存在的问题…"/>
          <p:cNvSpPr txBox="1"/>
          <p:nvPr>
            <p:ph type="body" sz="half" idx="1"/>
          </p:nvPr>
        </p:nvSpPr>
        <p:spPr>
          <a:xfrm>
            <a:off x="13100685" y="2961640"/>
            <a:ext cx="10010140" cy="342265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80000"/>
              </a:lnSpc>
              <a:buSzPct val="125000"/>
            </a:pPr>
            <a:r>
              <a:rPr lang="en-US" sz="3500"/>
              <a:t>hey! justjavac :)</a:t>
            </a:r>
            <a:endParaRPr lang="en-US" sz="3500"/>
          </a:p>
          <a:p>
            <a:pPr>
              <a:lnSpc>
                <a:spcPct val="180000"/>
              </a:lnSpc>
              <a:buSzPct val="125000"/>
            </a:pPr>
            <a:r>
              <a:rPr lang="zh-CN" altLang="en-US" sz="3500">
                <a:ea typeface="宋体" panose="02010600030101010101" pitchFamily="2" charset="-122"/>
              </a:rPr>
              <a:t>我昨天在深圳腾讯，有人告诉我你在北京。我们能否</a:t>
            </a:r>
            <a:r>
              <a:rPr lang="zh-CN" altLang="en-US" sz="3500">
                <a:ea typeface="宋体" panose="02010600030101010101" pitchFamily="2" charset="-122"/>
              </a:rPr>
              <a:t>一起喝杯咖啡？</a:t>
            </a:r>
            <a:endParaRPr lang="zh-CN" altLang="en-US" sz="35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eno 拥抱浏览器生态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8955" indent="-528955">
              <a:lnSpc>
                <a:spcPct val="210000"/>
              </a:lnSpc>
              <a:buSzPct val="125000"/>
              <a:buChar char="•"/>
            </a:pPr>
            <a:r>
              <a:rPr sz="5000"/>
              <a:t>Deno 拥抱浏览器生态</a:t>
            </a:r>
            <a:endParaRPr sz="5000"/>
          </a:p>
          <a:p>
            <a:pPr marL="528955" indent="-528955">
              <a:lnSpc>
                <a:spcPct val="210000"/>
              </a:lnSpc>
              <a:buSzPct val="125000"/>
              <a:buChar char="•"/>
            </a:pPr>
            <a:r>
              <a:rPr sz="5000"/>
              <a:t>Deno 具有开箱即用的 TypeScript 支持</a:t>
            </a:r>
            <a:endParaRPr sz="5000"/>
          </a:p>
          <a:p>
            <a:pPr marL="528955" indent="-528955">
              <a:lnSpc>
                <a:spcPct val="210000"/>
              </a:lnSpc>
              <a:buSzPct val="125000"/>
              <a:buChar char="•"/>
            </a:pPr>
            <a:r>
              <a:rPr sz="5000"/>
              <a:t>Deno 默认是安全的</a:t>
            </a:r>
            <a:endParaRPr sz="500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0" y="-635"/>
            <a:ext cx="24384000" cy="13716635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zh-CN" sz="16000">
                <a:solidFill>
                  <a:schemeClr val="bg1"/>
                </a:solidFill>
              </a:rPr>
              <a:t>如何为 </a:t>
            </a:r>
            <a:r>
              <a:rPr lang="en-US" altLang="zh-CN" sz="16000">
                <a:solidFill>
                  <a:schemeClr val="bg1"/>
                </a:solidFill>
              </a:rPr>
              <a:t>Deno </a:t>
            </a:r>
            <a:r>
              <a:rPr lang="zh-CN" altLang="en-US" sz="16000">
                <a:solidFill>
                  <a:schemeClr val="bg1"/>
                </a:solidFill>
              </a:rPr>
              <a:t>贡献代码？</a:t>
            </a:r>
            <a:endParaRPr lang="zh-CN" altLang="en-US" sz="16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s://img.qunba.com/28d5b0f13cb84098a5307f55724b1f6c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94385" y="3704546"/>
            <a:ext cx="8191488" cy="4076753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4951095" y="5336540"/>
            <a:ext cx="3376295" cy="2563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0" b="0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Helvetica" charset="0"/>
                <a:ea typeface="Helvetica" charset="0"/>
                <a:cs typeface="Helvetica Neue"/>
                <a:sym typeface="Helvetica Neue"/>
              </a:rPr>
              <a:t>再</a:t>
            </a:r>
            <a:endParaRPr kumimoji="0" lang="zh-CN" altLang="en-US" sz="16000" b="0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latin typeface="Helvetica" charset="0"/>
              <a:ea typeface="Helvetica" charset="0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4920" y="0"/>
            <a:ext cx="18675985" cy="137712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215" y="548640"/>
            <a:ext cx="24580215" cy="12619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0530"/>
            <a:ext cx="24384000" cy="129266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91590"/>
            <a:ext cx="24384635" cy="11433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" y="1267460"/>
            <a:ext cx="24373205" cy="11749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0"/>
            <a:ext cx="23527385" cy="137661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04570"/>
            <a:ext cx="24384635" cy="11765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Node.js 发布之后，JS 发生了很大变化"/>
          <p:cNvSpPr txBox="1"/>
          <p:nvPr>
            <p:ph type="title"/>
          </p:nvPr>
        </p:nvSpPr>
        <p:spPr>
          <a:xfrm>
            <a:off x="2463800" y="977900"/>
            <a:ext cx="9386570" cy="13093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我的</a:t>
            </a:r>
            <a:r>
              <a:rPr lang="en-US" altLang="zh-CN"/>
              <a:t>2019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7960" y="2658745"/>
            <a:ext cx="13465175" cy="100990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0" y="-635"/>
            <a:ext cx="24384000" cy="13716635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en-US" altLang="zh-CN" sz="16000">
                <a:solidFill>
                  <a:schemeClr val="bg1"/>
                </a:solidFill>
              </a:rPr>
              <a:t>And More ...</a:t>
            </a:r>
            <a:endParaRPr lang="en-US" altLang="zh-CN" sz="16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ode.js 生态有什么问题？"/>
          <p:cNvSpPr txBox="1"/>
          <p:nvPr>
            <p:ph type="title"/>
          </p:nvPr>
        </p:nvSpPr>
        <p:spPr>
          <a:xfrm>
            <a:off x="0" y="0"/>
            <a:ext cx="24383365" cy="13715365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r>
              <a:rPr lang="zh-CN" sz="20000"/>
              <a:t>为什么参与开源</a:t>
            </a:r>
            <a:r>
              <a:rPr sz="20000"/>
              <a:t>？</a:t>
            </a:r>
            <a:endParaRPr sz="200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但是。。。😢"/>
          <p:cNvSpPr txBox="1"/>
          <p:nvPr>
            <p:ph type="title"/>
          </p:nvPr>
        </p:nvSpPr>
        <p:spPr>
          <a:xfrm>
            <a:off x="-635" y="635"/>
            <a:ext cx="24384635" cy="1371536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0000"/>
            </a:lvl1pPr>
          </a:lstStyle>
          <a:p>
            <a:r>
              <a:rPr lang="en-US" altLang="zh-CN" sz="16000" dirty="0">
                <a:sym typeface="+mn-ea"/>
              </a:rPr>
              <a:t>1. </a:t>
            </a:r>
            <a:r>
              <a:rPr lang="zh-CN" altLang="en-US" sz="16000" dirty="0">
                <a:sym typeface="+mn-ea"/>
              </a:rPr>
              <a:t>想成为技术大牛</a:t>
            </a:r>
            <a:endParaRPr lang="zh-CN" altLang="en-US" sz="16000" dirty="0">
              <a:sym typeface="+mn-ea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REFSHAPE" val="1060415340"/>
  <p:tag name="KSO_WM_UNIT_PLACING_PICTURE_USER_VIEWPORT" val="{&quot;height&quot;:7065,&quot;width&quot;:15225}"/>
</p:tagLst>
</file>

<file path=ppt/tags/tag2.xml><?xml version="1.0" encoding="utf-8"?>
<p:tagLst xmlns:p="http://schemas.openxmlformats.org/presentationml/2006/main">
  <p:tag name="REFSHAPE" val="1060290356"/>
  <p:tag name="KSO_WM_UNIT_PLACING_PICTURE_USER_VIEWPORT" val="{&quot;height&quot;:6240,&quot;width&quot;:23910}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3"/>
  <p:tag name="KSO_WM_UNIT_TYPE" val="d"/>
  <p:tag name="KSO_WM_UNIT_INDEX" val="1"/>
  <p:tag name="KSO_WM_UNIT_ID" val="custom160203_4*d*1"/>
  <p:tag name="KSO_WM_UNIT_CLEAR" val="0"/>
  <p:tag name="KSO_WM_UNIT_LAYERLEVEL" val="1"/>
  <p:tag name="KSO_WM_UNIT_VALUE" val="1500*1713"/>
  <p:tag name="KSO_WM_UNIT_HIGHLIGHT" val="0"/>
  <p:tag name="KSO_WM_UNIT_COMPATIBLE" val="0"/>
</p:tagLst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3611</Words>
  <Application>WPS 演示</Application>
  <PresentationFormat/>
  <Paragraphs>270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89" baseType="lpstr">
      <vt:lpstr>Arial</vt:lpstr>
      <vt:lpstr>宋体</vt:lpstr>
      <vt:lpstr>Wingdings</vt:lpstr>
      <vt:lpstr>Helvetica Neue</vt:lpstr>
      <vt:lpstr>Helvetica Neue Medium</vt:lpstr>
      <vt:lpstr>Helvetica</vt:lpstr>
      <vt:lpstr>Helvetica Neue Light</vt:lpstr>
      <vt:lpstr>微软雅黑</vt:lpstr>
      <vt:lpstr>Arial Unicode MS</vt:lpstr>
      <vt:lpstr>Helvetica Neue</vt:lpstr>
      <vt:lpstr>Arial</vt:lpstr>
      <vt:lpstr>Consolas</vt:lpstr>
      <vt:lpstr>Monaco</vt:lpstr>
      <vt:lpstr>Helvetica</vt:lpstr>
      <vt:lpstr>Segoe Print</vt:lpstr>
      <vt:lpstr>Helvetica Neue Medium</vt:lpstr>
      <vt:lpstr>Black</vt:lpstr>
      <vt:lpstr>1_Black</vt:lpstr>
      <vt:lpstr>如何融入并贡献开源</vt:lpstr>
      <vt:lpstr>PowerPoint 演示文稿</vt:lpstr>
      <vt:lpstr>PowerPoint 演示文稿</vt:lpstr>
      <vt:lpstr>我的开源之路</vt:lpstr>
      <vt:lpstr>我的2019</vt:lpstr>
      <vt:lpstr>我的2019</vt:lpstr>
      <vt:lpstr>我的2019</vt:lpstr>
      <vt:lpstr>为什么参与开源？</vt:lpstr>
      <vt:lpstr>1. 想成为技术大牛</vt:lpstr>
      <vt:lpstr>2. 学习更多的知识</vt:lpstr>
      <vt:lpstr>3. 你负责使用，社区负责思考</vt:lpstr>
      <vt:lpstr>一句忠告：</vt:lpstr>
      <vt:lpstr>和一群优秀的人在一起</vt:lpstr>
      <vt:lpstr>参与开源的正确姿势</vt:lpstr>
      <vt:lpstr>1. 我应该何时参与开源？</vt:lpstr>
      <vt:lpstr>2. 我应该定什么目标？</vt:lpstr>
      <vt:lpstr>3. 匠人精神</vt:lpstr>
      <vt:lpstr>4. 互利共赢</vt:lpstr>
      <vt:lpstr>少点鸡汤，多点干货</vt:lpstr>
      <vt:lpstr>少点鸡汤，多点干货</vt:lpstr>
      <vt:lpstr>Node.js 生态有什么问题？</vt:lpstr>
      <vt:lpstr>History of JavaScript</vt:lpstr>
      <vt:lpstr>Node.js 发布之后，JS 发生了很大变化</vt:lpstr>
      <vt:lpstr>NPM 丰富的包😊</vt:lpstr>
      <vt:lpstr>但是。。。😢</vt:lpstr>
      <vt:lpstr>PowerPoint 演示文稿</vt:lpstr>
      <vt:lpstr>When you run `npm install`</vt:lpstr>
      <vt:lpstr>PowerPoint 演示文稿</vt:lpstr>
      <vt:lpstr>deno 也使用 Node.js，并且。。。</vt:lpstr>
      <vt:lpstr>Deno is a new server-side JavaScript runtime</vt:lpstr>
      <vt:lpstr>Node vs Deno</vt:lpstr>
      <vt:lpstr>Deno vs OS</vt:lpstr>
      <vt:lpstr>Deno 只有一个可执行文件</vt:lpstr>
      <vt:lpstr>安装 Deno</vt:lpstr>
      <vt:lpstr>运行 Deno</vt:lpstr>
      <vt:lpstr>使用 URL 导入模块</vt:lpstr>
      <vt:lpstr>默认的安全模式</vt:lpstr>
      <vt:lpstr>开箱即用的 TypeScript 支持</vt:lpstr>
      <vt:lpstr>浏览器兼容</vt:lpstr>
      <vt:lpstr>兼容性</vt:lpstr>
      <vt:lpstr>W3C vs WAHTWG</vt:lpstr>
      <vt:lpstr>HTML5</vt:lpstr>
      <vt:lpstr>在 HTML5 之前是 HTML4 吗？</vt:lpstr>
      <vt:lpstr>NO 🤔️</vt:lpstr>
      <vt:lpstr>HTML + XML = XHTML</vt:lpstr>
      <vt:lpstr>WHATWG</vt:lpstr>
      <vt:lpstr>Node.js 的变化</vt:lpstr>
      <vt:lpstr>Inside The Core</vt:lpstr>
      <vt:lpstr>PowerPoint 演示文稿</vt:lpstr>
      <vt:lpstr>API 层</vt:lpstr>
      <vt:lpstr>libdeno 层</vt:lpstr>
      <vt:lpstr>Rust 层</vt:lpstr>
      <vt:lpstr>通过消息传递机制进行 Native 绑定</vt:lpstr>
      <vt:lpstr>Example</vt:lpstr>
      <vt:lpstr>跟 V8 交互</vt:lpstr>
      <vt:lpstr>从 TypeScript 到 Rust 的调用流程</vt:lpstr>
      <vt:lpstr>Zero-Copy 机制</vt:lpstr>
      <vt:lpstr>Zero-Copy 机制</vt:lpstr>
      <vt:lpstr>Zero-Copy 机制</vt:lpstr>
      <vt:lpstr>PowerPoint 演示文稿</vt:lpstr>
      <vt:lpstr>参与开源的正确姿势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如何为 Deno 贡献代码？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如何融入并贡献开源</dc:title>
  <dc:creator/>
  <cp:lastModifiedBy>justjavac</cp:lastModifiedBy>
  <cp:revision>65</cp:revision>
  <dcterms:created xsi:type="dcterms:W3CDTF">2020-01-10T13:19:00Z</dcterms:created>
  <dcterms:modified xsi:type="dcterms:W3CDTF">2020-01-11T01:05:40Z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